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51" r:id="rId2"/>
  </p:sldMasterIdLst>
  <p:notesMasterIdLst>
    <p:notesMasterId r:id="rId52"/>
  </p:notesMasterIdLst>
  <p:sldIdLst>
    <p:sldId id="260" r:id="rId3"/>
    <p:sldId id="258" r:id="rId4"/>
    <p:sldId id="259" r:id="rId5"/>
    <p:sldId id="282" r:id="rId6"/>
    <p:sldId id="264" r:id="rId7"/>
    <p:sldId id="261" r:id="rId8"/>
    <p:sldId id="262" r:id="rId9"/>
    <p:sldId id="263" r:id="rId10"/>
    <p:sldId id="265" r:id="rId11"/>
    <p:sldId id="266" r:id="rId12"/>
    <p:sldId id="267" r:id="rId13"/>
    <p:sldId id="268" r:id="rId14"/>
    <p:sldId id="270" r:id="rId15"/>
    <p:sldId id="271" r:id="rId16"/>
    <p:sldId id="272" r:id="rId17"/>
    <p:sldId id="273" r:id="rId18"/>
    <p:sldId id="269" r:id="rId19"/>
    <p:sldId id="274" r:id="rId20"/>
    <p:sldId id="275" r:id="rId21"/>
    <p:sldId id="276" r:id="rId22"/>
    <p:sldId id="277" r:id="rId23"/>
    <p:sldId id="278" r:id="rId24"/>
    <p:sldId id="279" r:id="rId25"/>
    <p:sldId id="280" r:id="rId26"/>
    <p:sldId id="281" r:id="rId27"/>
    <p:sldId id="283" r:id="rId28"/>
    <p:sldId id="284" r:id="rId29"/>
    <p:sldId id="295" r:id="rId30"/>
    <p:sldId id="296" r:id="rId31"/>
    <p:sldId id="285" r:id="rId32"/>
    <p:sldId id="286" r:id="rId33"/>
    <p:sldId id="287" r:id="rId34"/>
    <p:sldId id="288" r:id="rId35"/>
    <p:sldId id="299" r:id="rId36"/>
    <p:sldId id="289" r:id="rId37"/>
    <p:sldId id="290" r:id="rId38"/>
    <p:sldId id="291" r:id="rId39"/>
    <p:sldId id="292" r:id="rId40"/>
    <p:sldId id="294" r:id="rId41"/>
    <p:sldId id="297" r:id="rId42"/>
    <p:sldId id="298" r:id="rId43"/>
    <p:sldId id="306" r:id="rId44"/>
    <p:sldId id="300" r:id="rId45"/>
    <p:sldId id="301" r:id="rId46"/>
    <p:sldId id="302" r:id="rId47"/>
    <p:sldId id="303" r:id="rId48"/>
    <p:sldId id="307" r:id="rId49"/>
    <p:sldId id="304" r:id="rId50"/>
    <p:sldId id="305" r:id="rId51"/>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1BCB9"/>
    <a:srgbClr val="4F81BD"/>
    <a:srgbClr val="FBB033"/>
    <a:srgbClr val="4BC4C2"/>
    <a:srgbClr val="F8A127"/>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2" autoAdjust="0"/>
    <p:restoredTop sz="88917" autoAdjust="0"/>
  </p:normalViewPr>
  <p:slideViewPr>
    <p:cSldViewPr snapToObjects="1">
      <p:cViewPr varScale="1">
        <p:scale>
          <a:sx n="169" d="100"/>
          <a:sy n="169" d="100"/>
        </p:scale>
        <p:origin x="144" y="396"/>
      </p:cViewPr>
      <p:guideLst>
        <p:guide orient="horz" pos="1620"/>
        <p:guide pos="2880"/>
      </p:guideLst>
    </p:cSldViewPr>
  </p:slideViewPr>
  <p:outlineViewPr>
    <p:cViewPr>
      <p:scale>
        <a:sx n="33" d="100"/>
        <a:sy n="33" d="100"/>
      </p:scale>
      <p:origin x="0" y="-14262"/>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presProps" Target="presProps.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63FC28E-C8FD-4727-A114-E1A1A1EC31A7}" type="datetimeFigureOut">
              <a:rPr lang="en-US" smtClean="0"/>
              <a:t>9/23/2018</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AF95328-D31D-45AB-991F-5F3DA55EDE23}" type="slidenum">
              <a:rPr lang="en-US" smtClean="0"/>
              <a:t>‹#›</a:t>
            </a:fld>
            <a:endParaRPr lang="en-US" dirty="0"/>
          </a:p>
        </p:txBody>
      </p:sp>
    </p:spTree>
    <p:extLst>
      <p:ext uri="{BB962C8B-B14F-4D97-AF65-F5344CB8AC3E}">
        <p14:creationId xmlns:p14="http://schemas.microsoft.com/office/powerpoint/2010/main" val="35175247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One possible observation here is that we have a lot of electronically accessible biomedical databases. But, arguably, we do not always have robust service layers around those biomedical databases that facilitate electronica interoperability and distributed computing.</a:t>
            </a:r>
          </a:p>
        </p:txBody>
      </p:sp>
      <p:sp>
        <p:nvSpPr>
          <p:cNvPr id="4" name="Slide Number Placeholder 3"/>
          <p:cNvSpPr>
            <a:spLocks noGrp="1"/>
          </p:cNvSpPr>
          <p:nvPr>
            <p:ph type="sldNum" sz="quarter" idx="5"/>
          </p:nvPr>
        </p:nvSpPr>
        <p:spPr/>
        <p:txBody>
          <a:bodyPr/>
          <a:lstStyle/>
          <a:p>
            <a:fld id="{9AF95328-D31D-45AB-991F-5F3DA55EDE23}" type="slidenum">
              <a:rPr lang="en-US" smtClean="0"/>
              <a:t>4</a:t>
            </a:fld>
            <a:endParaRPr lang="en-US"/>
          </a:p>
        </p:txBody>
      </p:sp>
    </p:spTree>
    <p:extLst>
      <p:ext uri="{BB962C8B-B14F-4D97-AF65-F5344CB8AC3E}">
        <p14:creationId xmlns:p14="http://schemas.microsoft.com/office/powerpoint/2010/main" val="3698889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Another factor that makes REST compelling is that our client devices typically have oodles of excess compute capacity, memory, and network bandwidth. Operations that would have previously not been possible to perform efficiently on the client tier (e.g., sorting, caching) are now trivial to perform on the client tier.</a:t>
            </a:r>
          </a:p>
          <a:p>
            <a:pPr marL="171450" indent="-171450">
              <a:buFontTx/>
              <a:buChar char="-"/>
            </a:pPr>
            <a:r>
              <a:rPr lang="en-US" dirty="0"/>
              <a:t>REST lowers the complexity bar for interoperability in distributed computing by riding on the coat-tails of a ubiquitous application-layer protocol that works great on a wide area network: HTTP. It reduces the repertoire of possible interactions between clients and servers relative to traditional “chatty” SQL-based client/server architectures by limiting the number of access paths to a finite set of well-defined “resources.” In my experience, it seems most appropriate in applications which are heavy on reads, light on writes, and where the transactions are short and simple. Notably, I believe that clinical decision support frequently falls into this category.</a:t>
            </a:r>
          </a:p>
        </p:txBody>
      </p:sp>
      <p:sp>
        <p:nvSpPr>
          <p:cNvPr id="4" name="Slide Number Placeholder 3"/>
          <p:cNvSpPr>
            <a:spLocks noGrp="1"/>
          </p:cNvSpPr>
          <p:nvPr>
            <p:ph type="sldNum" sz="quarter" idx="5"/>
          </p:nvPr>
        </p:nvSpPr>
        <p:spPr/>
        <p:txBody>
          <a:bodyPr/>
          <a:lstStyle/>
          <a:p>
            <a:fld id="{9AF95328-D31D-45AB-991F-5F3DA55EDE23}" type="slidenum">
              <a:rPr lang="en-US" smtClean="0"/>
              <a:t>27</a:t>
            </a:fld>
            <a:endParaRPr lang="en-US"/>
          </a:p>
        </p:txBody>
      </p:sp>
    </p:spTree>
    <p:extLst>
      <p:ext uri="{BB962C8B-B14F-4D97-AF65-F5344CB8AC3E}">
        <p14:creationId xmlns:p14="http://schemas.microsoft.com/office/powerpoint/2010/main" val="30330532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HL7 version 2 is still the dominant specification for electronic interoperability in health care, although it is very dated and essentially only defines “flat” files that have to be exchanged using essentially ad-hoc mechanisms.</a:t>
            </a:r>
          </a:p>
          <a:p>
            <a:pPr marL="171450" indent="-171450">
              <a:buFontTx/>
              <a:buChar char="-"/>
            </a:pPr>
            <a:r>
              <a:rPr lang="en-US" dirty="0"/>
              <a:t>Mainstream vendors are implementing FHIR endpoints in their enterprise systems and also curating “app store”-like collections of approved applications.</a:t>
            </a:r>
          </a:p>
          <a:p>
            <a:pPr marL="171450" indent="-171450">
              <a:buFontTx/>
              <a:buChar char="-"/>
            </a:pPr>
            <a:r>
              <a:rPr lang="en-US" dirty="0"/>
              <a:t>The fact that the commercial vendors are implementing this specification is hugely significant. Some previous HL7 specifications have not been widely adopted (too bloated?).</a:t>
            </a:r>
          </a:p>
        </p:txBody>
      </p:sp>
      <p:sp>
        <p:nvSpPr>
          <p:cNvPr id="4" name="Slide Number Placeholder 3"/>
          <p:cNvSpPr>
            <a:spLocks noGrp="1"/>
          </p:cNvSpPr>
          <p:nvPr>
            <p:ph type="sldNum" sz="quarter" idx="5"/>
          </p:nvPr>
        </p:nvSpPr>
        <p:spPr/>
        <p:txBody>
          <a:bodyPr/>
          <a:lstStyle/>
          <a:p>
            <a:fld id="{9AF95328-D31D-45AB-991F-5F3DA55EDE23}" type="slidenum">
              <a:rPr lang="en-US" smtClean="0"/>
              <a:t>28</a:t>
            </a:fld>
            <a:endParaRPr lang="en-US"/>
          </a:p>
        </p:txBody>
      </p:sp>
    </p:spTree>
    <p:extLst>
      <p:ext uri="{BB962C8B-B14F-4D97-AF65-F5344CB8AC3E}">
        <p14:creationId xmlns:p14="http://schemas.microsoft.com/office/powerpoint/2010/main" val="37506928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The “observation” resource includes lab results. In our system, most HLA laboratory results are maintained as structured results in our electronic medical record and would be easily accessible via the FHIR </a:t>
            </a:r>
            <a:r>
              <a:rPr lang="en-US" dirty="0" err="1"/>
              <a:t>Obervation</a:t>
            </a:r>
            <a:r>
              <a:rPr lang="en-US" dirty="0"/>
              <a:t> resource.</a:t>
            </a:r>
          </a:p>
          <a:p>
            <a:pPr marL="171450" indent="-171450">
              <a:buFontTx/>
              <a:buChar char="-"/>
            </a:pPr>
            <a:r>
              <a:rPr lang="en-US" dirty="0"/>
              <a:t>Apple Health uses FHIR. This is probably the canonical patient-facing FHIR application.</a:t>
            </a:r>
          </a:p>
        </p:txBody>
      </p:sp>
      <p:sp>
        <p:nvSpPr>
          <p:cNvPr id="4" name="Slide Number Placeholder 3"/>
          <p:cNvSpPr>
            <a:spLocks noGrp="1"/>
          </p:cNvSpPr>
          <p:nvPr>
            <p:ph type="sldNum" sz="quarter" idx="5"/>
          </p:nvPr>
        </p:nvSpPr>
        <p:spPr/>
        <p:txBody>
          <a:bodyPr/>
          <a:lstStyle/>
          <a:p>
            <a:fld id="{9AF95328-D31D-45AB-991F-5F3DA55EDE23}" type="slidenum">
              <a:rPr lang="en-US" smtClean="0"/>
              <a:t>29</a:t>
            </a:fld>
            <a:endParaRPr lang="en-US"/>
          </a:p>
        </p:txBody>
      </p:sp>
    </p:spTree>
    <p:extLst>
      <p:ext uri="{BB962C8B-B14F-4D97-AF65-F5344CB8AC3E}">
        <p14:creationId xmlns:p14="http://schemas.microsoft.com/office/powerpoint/2010/main" val="37002818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HLA-DPB belongs to the HLA class II beta chain paralogues.</a:t>
            </a:r>
          </a:p>
        </p:txBody>
      </p:sp>
      <p:sp>
        <p:nvSpPr>
          <p:cNvPr id="4" name="Slide Number Placeholder 3"/>
          <p:cNvSpPr>
            <a:spLocks noGrp="1"/>
          </p:cNvSpPr>
          <p:nvPr>
            <p:ph type="sldNum" sz="quarter" idx="5"/>
          </p:nvPr>
        </p:nvSpPr>
        <p:spPr/>
        <p:txBody>
          <a:bodyPr/>
          <a:lstStyle/>
          <a:p>
            <a:fld id="{9AF95328-D31D-45AB-991F-5F3DA55EDE23}" type="slidenum">
              <a:rPr lang="en-US" smtClean="0"/>
              <a:t>32</a:t>
            </a:fld>
            <a:endParaRPr lang="en-US"/>
          </a:p>
        </p:txBody>
      </p:sp>
    </p:spTree>
    <p:extLst>
      <p:ext uri="{BB962C8B-B14F-4D97-AF65-F5344CB8AC3E}">
        <p14:creationId xmlns:p14="http://schemas.microsoft.com/office/powerpoint/2010/main" val="27388300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Acknowledgements to Dr. Bob Bray at Emory University School of Medicine.</a:t>
            </a:r>
          </a:p>
        </p:txBody>
      </p:sp>
      <p:sp>
        <p:nvSpPr>
          <p:cNvPr id="4" name="Slide Number Placeholder 3"/>
          <p:cNvSpPr>
            <a:spLocks noGrp="1"/>
          </p:cNvSpPr>
          <p:nvPr>
            <p:ph type="sldNum" sz="quarter" idx="5"/>
          </p:nvPr>
        </p:nvSpPr>
        <p:spPr/>
        <p:txBody>
          <a:bodyPr/>
          <a:lstStyle/>
          <a:p>
            <a:fld id="{9AF95328-D31D-45AB-991F-5F3DA55EDE23}" type="slidenum">
              <a:rPr lang="en-US" smtClean="0"/>
              <a:t>33</a:t>
            </a:fld>
            <a:endParaRPr lang="en-US"/>
          </a:p>
        </p:txBody>
      </p:sp>
    </p:spTree>
    <p:extLst>
      <p:ext uri="{BB962C8B-B14F-4D97-AF65-F5344CB8AC3E}">
        <p14:creationId xmlns:p14="http://schemas.microsoft.com/office/powerpoint/2010/main" val="29594017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Acknowledgements to Dr. Bob Bray at Emory University School of Medicine.</a:t>
            </a:r>
          </a:p>
        </p:txBody>
      </p:sp>
      <p:sp>
        <p:nvSpPr>
          <p:cNvPr id="4" name="Slide Number Placeholder 3"/>
          <p:cNvSpPr>
            <a:spLocks noGrp="1"/>
          </p:cNvSpPr>
          <p:nvPr>
            <p:ph type="sldNum" sz="quarter" idx="5"/>
          </p:nvPr>
        </p:nvSpPr>
        <p:spPr/>
        <p:txBody>
          <a:bodyPr/>
          <a:lstStyle/>
          <a:p>
            <a:fld id="{9AF95328-D31D-45AB-991F-5F3DA55EDE23}" type="slidenum">
              <a:rPr lang="en-US" smtClean="0"/>
              <a:t>34</a:t>
            </a:fld>
            <a:endParaRPr lang="en-US"/>
          </a:p>
        </p:txBody>
      </p:sp>
    </p:spTree>
    <p:extLst>
      <p:ext uri="{BB962C8B-B14F-4D97-AF65-F5344CB8AC3E}">
        <p14:creationId xmlns:p14="http://schemas.microsoft.com/office/powerpoint/2010/main" val="30851702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Some detail is omitted here. For example, allowances for recipient HLA type should be made (i.e., don’t infer the presence of an autoantibody).</a:t>
            </a:r>
          </a:p>
          <a:p>
            <a:pPr marL="171450" indent="-171450">
              <a:buFontTx/>
              <a:buChar char="-"/>
            </a:pPr>
            <a:r>
              <a:rPr lang="en-US" dirty="0"/>
              <a:t>My first exposure this heuristic was in conversation with Dr. Bob Bray in the HLA laboratory at Emory University Hospital.</a:t>
            </a:r>
          </a:p>
          <a:p>
            <a:pPr marL="171450" indent="-171450">
              <a:buFontTx/>
              <a:buChar char="-"/>
            </a:pPr>
            <a:r>
              <a:rPr lang="en-US" dirty="0"/>
              <a:t>What would this heuristic look like implemented as a REST web service?</a:t>
            </a:r>
          </a:p>
        </p:txBody>
      </p:sp>
      <p:sp>
        <p:nvSpPr>
          <p:cNvPr id="4" name="Slide Number Placeholder 3"/>
          <p:cNvSpPr>
            <a:spLocks noGrp="1"/>
          </p:cNvSpPr>
          <p:nvPr>
            <p:ph type="sldNum" sz="quarter" idx="5"/>
          </p:nvPr>
        </p:nvSpPr>
        <p:spPr/>
        <p:txBody>
          <a:bodyPr/>
          <a:lstStyle/>
          <a:p>
            <a:fld id="{9AF95328-D31D-45AB-991F-5F3DA55EDE23}" type="slidenum">
              <a:rPr lang="en-US" smtClean="0"/>
              <a:t>35</a:t>
            </a:fld>
            <a:endParaRPr lang="en-US"/>
          </a:p>
        </p:txBody>
      </p:sp>
    </p:spTree>
    <p:extLst>
      <p:ext uri="{BB962C8B-B14F-4D97-AF65-F5344CB8AC3E}">
        <p14:creationId xmlns:p14="http://schemas.microsoft.com/office/powerpoint/2010/main" val="42078317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The service layer is implemented as a Java web application.</a:t>
            </a:r>
          </a:p>
          <a:p>
            <a:pPr marL="171450" indent="-171450">
              <a:buFontTx/>
              <a:buChar char="-"/>
            </a:pPr>
            <a:r>
              <a:rPr lang="en-US" dirty="0"/>
              <a:t>The “alleles” resource is loaded from an XML representation of the IMGT/HLA database.</a:t>
            </a:r>
          </a:p>
          <a:p>
            <a:pPr marL="171450" indent="-171450">
              <a:buFontTx/>
              <a:buChar char="-"/>
            </a:pPr>
            <a:r>
              <a:rPr lang="en-US" dirty="0"/>
              <a:t>The “</a:t>
            </a:r>
            <a:r>
              <a:rPr lang="en-US" dirty="0" err="1"/>
              <a:t>hypervariableRegions</a:t>
            </a:r>
            <a:r>
              <a:rPr lang="en-US" dirty="0"/>
              <a:t>” resource is loaded from a locally (Emory University) created XML database.</a:t>
            </a:r>
          </a:p>
          <a:p>
            <a:pPr marL="171450" indent="-171450">
              <a:buFontTx/>
              <a:buChar char="-"/>
            </a:pPr>
            <a:r>
              <a:rPr lang="en-US" dirty="0"/>
              <a:t>Only two (2) resources are required to implement the clinical decision support heuristic.</a:t>
            </a:r>
          </a:p>
        </p:txBody>
      </p:sp>
      <p:sp>
        <p:nvSpPr>
          <p:cNvPr id="4" name="Slide Number Placeholder 3"/>
          <p:cNvSpPr>
            <a:spLocks noGrp="1"/>
          </p:cNvSpPr>
          <p:nvPr>
            <p:ph type="sldNum" sz="quarter" idx="5"/>
          </p:nvPr>
        </p:nvSpPr>
        <p:spPr/>
        <p:txBody>
          <a:bodyPr/>
          <a:lstStyle/>
          <a:p>
            <a:fld id="{9AF95328-D31D-45AB-991F-5F3DA55EDE23}" type="slidenum">
              <a:rPr lang="en-US" smtClean="0"/>
              <a:t>36</a:t>
            </a:fld>
            <a:endParaRPr lang="en-US"/>
          </a:p>
        </p:txBody>
      </p:sp>
    </p:spTree>
    <p:extLst>
      <p:ext uri="{BB962C8B-B14F-4D97-AF65-F5344CB8AC3E}">
        <p14:creationId xmlns:p14="http://schemas.microsoft.com/office/powerpoint/2010/main" val="7373815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This is just a static HTML document with an embedded JavaScript program. My child in fifth grade is writing HTML documents like this.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This application is just fluff to demonstrate that the REST web services may have utility. As a stand-alone application it does not respect the latter four (4) rights of clinical decision support.</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The author of an application like this would need to know almost nothing about HLA or even how the alleles are represented in the IMGT/HLA database. Most of the HLA domain-specific content has been abstracted in the JSON representation of the data model. The developer can focus on excellent user interface design. No comments from the peanut gallery.</a:t>
            </a:r>
          </a:p>
        </p:txBody>
      </p:sp>
      <p:sp>
        <p:nvSpPr>
          <p:cNvPr id="4" name="Slide Number Placeholder 3"/>
          <p:cNvSpPr>
            <a:spLocks noGrp="1"/>
          </p:cNvSpPr>
          <p:nvPr>
            <p:ph type="sldNum" sz="quarter" idx="5"/>
          </p:nvPr>
        </p:nvSpPr>
        <p:spPr/>
        <p:txBody>
          <a:bodyPr/>
          <a:lstStyle/>
          <a:p>
            <a:fld id="{9AF95328-D31D-45AB-991F-5F3DA55EDE23}" type="slidenum">
              <a:rPr lang="en-US" smtClean="0"/>
              <a:t>37</a:t>
            </a:fld>
            <a:endParaRPr lang="en-US"/>
          </a:p>
        </p:txBody>
      </p:sp>
    </p:spTree>
    <p:extLst>
      <p:ext uri="{BB962C8B-B14F-4D97-AF65-F5344CB8AC3E}">
        <p14:creationId xmlns:p14="http://schemas.microsoft.com/office/powerpoint/2010/main" val="12105551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This is just a static HTML document with an embedded JavaScript program. My child in fifth grade is writing HTML documents like this.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This application is just fluff to demonstrate that the REST web services may have utility. As a stand-alone application it does not respect the latter four (4) rights of clinical decision support.</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Some of these requests </a:t>
            </a:r>
            <a:r>
              <a:rPr lang="en-US"/>
              <a:t>have slightly </a:t>
            </a:r>
            <a:r>
              <a:rPr lang="en-US" dirty="0"/>
              <a:t>bulky payloads, but bandwidth </a:t>
            </a:r>
            <a:r>
              <a:rPr lang="en-US"/>
              <a:t>is cheap.</a:t>
            </a:r>
            <a:endParaRPr lang="en-US" dirty="0"/>
          </a:p>
        </p:txBody>
      </p:sp>
      <p:sp>
        <p:nvSpPr>
          <p:cNvPr id="4" name="Slide Number Placeholder 3"/>
          <p:cNvSpPr>
            <a:spLocks noGrp="1"/>
          </p:cNvSpPr>
          <p:nvPr>
            <p:ph type="sldNum" sz="quarter" idx="5"/>
          </p:nvPr>
        </p:nvSpPr>
        <p:spPr/>
        <p:txBody>
          <a:bodyPr/>
          <a:lstStyle/>
          <a:p>
            <a:fld id="{9AF95328-D31D-45AB-991F-5F3DA55EDE23}" type="slidenum">
              <a:rPr lang="en-US" smtClean="0"/>
              <a:t>38</a:t>
            </a:fld>
            <a:endParaRPr lang="en-US"/>
          </a:p>
        </p:txBody>
      </p:sp>
    </p:spTree>
    <p:extLst>
      <p:ext uri="{BB962C8B-B14F-4D97-AF65-F5344CB8AC3E}">
        <p14:creationId xmlns:p14="http://schemas.microsoft.com/office/powerpoint/2010/main" val="41146535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Web services are in-play even if you don’t want them to be (e.g., advertising, tracking).</a:t>
            </a:r>
          </a:p>
        </p:txBody>
      </p:sp>
      <p:sp>
        <p:nvSpPr>
          <p:cNvPr id="4" name="Slide Number Placeholder 3"/>
          <p:cNvSpPr>
            <a:spLocks noGrp="1"/>
          </p:cNvSpPr>
          <p:nvPr>
            <p:ph type="sldNum" sz="quarter" idx="5"/>
          </p:nvPr>
        </p:nvSpPr>
        <p:spPr/>
        <p:txBody>
          <a:bodyPr/>
          <a:lstStyle/>
          <a:p>
            <a:fld id="{9AF95328-D31D-45AB-991F-5F3DA55EDE23}" type="slidenum">
              <a:rPr lang="en-US" smtClean="0"/>
              <a:t>8</a:t>
            </a:fld>
            <a:endParaRPr lang="en-US"/>
          </a:p>
        </p:txBody>
      </p:sp>
    </p:spTree>
    <p:extLst>
      <p:ext uri="{BB962C8B-B14F-4D97-AF65-F5344CB8AC3E}">
        <p14:creationId xmlns:p14="http://schemas.microsoft.com/office/powerpoint/2010/main" val="41852039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This is a mobile “wizard” application running on a Samsung Android smart phone. The first four (4) wizard steps where you select the various alleles that represent antibodies and donor/recipient types are not shown.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This is only to demonstrate how universally consumable REST web services are. The request sequence is identical to the request sequence used from the </a:t>
            </a:r>
          </a:p>
        </p:txBody>
      </p:sp>
      <p:sp>
        <p:nvSpPr>
          <p:cNvPr id="4" name="Slide Number Placeholder 3"/>
          <p:cNvSpPr>
            <a:spLocks noGrp="1"/>
          </p:cNvSpPr>
          <p:nvPr>
            <p:ph type="sldNum" sz="quarter" idx="5"/>
          </p:nvPr>
        </p:nvSpPr>
        <p:spPr/>
        <p:txBody>
          <a:bodyPr/>
          <a:lstStyle/>
          <a:p>
            <a:fld id="{9AF95328-D31D-45AB-991F-5F3DA55EDE23}" type="slidenum">
              <a:rPr lang="en-US" smtClean="0"/>
              <a:t>39</a:t>
            </a:fld>
            <a:endParaRPr lang="en-US"/>
          </a:p>
        </p:txBody>
      </p:sp>
    </p:spTree>
    <p:extLst>
      <p:ext uri="{BB962C8B-B14F-4D97-AF65-F5344CB8AC3E}">
        <p14:creationId xmlns:p14="http://schemas.microsoft.com/office/powerpoint/2010/main" val="8570907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a:t>https</a:t>
            </a:r>
            <a:r>
              <a:rPr lang="en-US" dirty="0"/>
              <a:t>://rest.hlatools.org/epitopeFinder has been removed from slide pending review of this usage with the </a:t>
            </a:r>
            <a:r>
              <a:rPr lang="en-US"/>
              <a:t>Epitope Registry.</a:t>
            </a:r>
          </a:p>
        </p:txBody>
      </p:sp>
      <p:sp>
        <p:nvSpPr>
          <p:cNvPr id="4" name="Slide Number Placeholder 3"/>
          <p:cNvSpPr>
            <a:spLocks noGrp="1"/>
          </p:cNvSpPr>
          <p:nvPr>
            <p:ph type="sldNum" sz="quarter" idx="5"/>
          </p:nvPr>
        </p:nvSpPr>
        <p:spPr/>
        <p:txBody>
          <a:bodyPr/>
          <a:lstStyle/>
          <a:p>
            <a:fld id="{9AF95328-D31D-45AB-991F-5F3DA55EDE23}" type="slidenum">
              <a:rPr lang="en-US" smtClean="0"/>
              <a:t>40</a:t>
            </a:fld>
            <a:endParaRPr lang="en-US" dirty="0"/>
          </a:p>
        </p:txBody>
      </p:sp>
    </p:spTree>
    <p:extLst>
      <p:ext uri="{BB962C8B-B14F-4D97-AF65-F5344CB8AC3E}">
        <p14:creationId xmlns:p14="http://schemas.microsoft.com/office/powerpoint/2010/main" val="32731125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Acknowledgements to Dr. Howie Gebel at Emory University School of Medicine.</a:t>
            </a:r>
          </a:p>
          <a:p>
            <a:endParaRPr lang="en-US" dirty="0"/>
          </a:p>
        </p:txBody>
      </p:sp>
      <p:sp>
        <p:nvSpPr>
          <p:cNvPr id="4" name="Slide Number Placeholder 3"/>
          <p:cNvSpPr>
            <a:spLocks noGrp="1"/>
          </p:cNvSpPr>
          <p:nvPr>
            <p:ph type="sldNum" sz="quarter" idx="5"/>
          </p:nvPr>
        </p:nvSpPr>
        <p:spPr/>
        <p:txBody>
          <a:bodyPr/>
          <a:lstStyle/>
          <a:p>
            <a:fld id="{9AF95328-D31D-45AB-991F-5F3DA55EDE23}" type="slidenum">
              <a:rPr lang="en-US" smtClean="0"/>
              <a:t>41</a:t>
            </a:fld>
            <a:endParaRPr lang="en-US" dirty="0"/>
          </a:p>
        </p:txBody>
      </p:sp>
    </p:spTree>
    <p:extLst>
      <p:ext uri="{BB962C8B-B14F-4D97-AF65-F5344CB8AC3E}">
        <p14:creationId xmlns:p14="http://schemas.microsoft.com/office/powerpoint/2010/main" val="9427755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Schematic of the interface between an antibody paratope and antigen epitope. The paratope incorporates the 3 complementarity-determining regions (CDRs) on </a:t>
            </a:r>
            <a:r>
              <a:rPr lang="en-US" dirty="0" err="1"/>
              <a:t>eachlight</a:t>
            </a:r>
            <a:r>
              <a:rPr lang="en-US" dirty="0"/>
              <a:t> (L1-3) and heavy (H1-3) chain that contact the epitope. There are around 10 to 22 contact residues on the antigen that make up the structural epitope. Central to this is a cluster of amino acid residues that are the key determinants of antibody-binding speciﬁcity that has been termed the functional epitope or </a:t>
            </a:r>
            <a:r>
              <a:rPr lang="en-US" dirty="0" err="1"/>
              <a:t>eplet</a:t>
            </a:r>
            <a:r>
              <a:rPr lang="en-US" dirty="0"/>
              <a:t>. Of note, not all CDRs are involved in binding a speciﬁc epitope. Colored circles represent amino </a:t>
            </a:r>
            <a:r>
              <a:rPr lang="en-US" dirty="0" err="1"/>
              <a:t>acidresidues</a:t>
            </a:r>
            <a:r>
              <a:rPr lang="en-US" dirty="0"/>
              <a:t>. Dotted lines represent </a:t>
            </a:r>
            <a:r>
              <a:rPr lang="en-US" dirty="0" err="1"/>
              <a:t>hydrophobic,vander</a:t>
            </a:r>
            <a:r>
              <a:rPr lang="en-US" dirty="0"/>
              <a:t> Waals and hydrogen bonds, and salt bridges between contact residues. Reproduced with permission of the copyright holder (International Pediatric Nephrology Association) from </a:t>
            </a:r>
            <a:r>
              <a:rPr lang="en-US" dirty="0" err="1"/>
              <a:t>Sypek</a:t>
            </a:r>
            <a:r>
              <a:rPr lang="en-US" dirty="0"/>
              <a:t> et al.</a:t>
            </a:r>
          </a:p>
        </p:txBody>
      </p:sp>
      <p:sp>
        <p:nvSpPr>
          <p:cNvPr id="4" name="Slide Number Placeholder 3"/>
          <p:cNvSpPr>
            <a:spLocks noGrp="1"/>
          </p:cNvSpPr>
          <p:nvPr>
            <p:ph type="sldNum" sz="quarter" idx="5"/>
          </p:nvPr>
        </p:nvSpPr>
        <p:spPr/>
        <p:txBody>
          <a:bodyPr/>
          <a:lstStyle/>
          <a:p>
            <a:fld id="{9AF95328-D31D-45AB-991F-5F3DA55EDE23}" type="slidenum">
              <a:rPr lang="en-US" smtClean="0"/>
              <a:t>42</a:t>
            </a:fld>
            <a:endParaRPr lang="en-US" dirty="0"/>
          </a:p>
        </p:txBody>
      </p:sp>
    </p:spTree>
    <p:extLst>
      <p:ext uri="{BB962C8B-B14F-4D97-AF65-F5344CB8AC3E}">
        <p14:creationId xmlns:p14="http://schemas.microsoft.com/office/powerpoint/2010/main" val="37996957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The epitope filtering mechanism in the Epitope Registry is excellent. You provide it with (a) an allele for which you are interested in assessing for donor/recipient mismatches and (b) the recipient’s HLA type, and the Epitope Registry instantly returns a list of mismatched epitopes.</a:t>
            </a:r>
          </a:p>
          <a:p>
            <a:pPr marL="171450" indent="-171450">
              <a:buFontTx/>
              <a:buChar char="-"/>
            </a:pPr>
            <a:r>
              <a:rPr lang="en-US" dirty="0"/>
              <a:t>Iteratively using this filtering mechanism with multiple positive single antigen bead results from a single antigen bead panel to infer which epitopes may be reactive with antibodies is cognitively difficult: the relationship between positive beads and epitopes is many-to-many and extremely tedious to keep track of.</a:t>
            </a:r>
          </a:p>
        </p:txBody>
      </p:sp>
      <p:sp>
        <p:nvSpPr>
          <p:cNvPr id="4" name="Slide Number Placeholder 3"/>
          <p:cNvSpPr>
            <a:spLocks noGrp="1"/>
          </p:cNvSpPr>
          <p:nvPr>
            <p:ph type="sldNum" sz="quarter" idx="5"/>
          </p:nvPr>
        </p:nvSpPr>
        <p:spPr/>
        <p:txBody>
          <a:bodyPr/>
          <a:lstStyle/>
          <a:p>
            <a:fld id="{9AF95328-D31D-45AB-991F-5F3DA55EDE23}" type="slidenum">
              <a:rPr lang="en-US" smtClean="0"/>
              <a:t>43</a:t>
            </a:fld>
            <a:endParaRPr lang="en-US" dirty="0"/>
          </a:p>
        </p:txBody>
      </p:sp>
    </p:spTree>
    <p:extLst>
      <p:ext uri="{BB962C8B-B14F-4D97-AF65-F5344CB8AC3E}">
        <p14:creationId xmlns:p14="http://schemas.microsoft.com/office/powerpoint/2010/main" val="353709791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My first exposure this heuristic was in conversation with Dr. Howie Gebel in the HLA laboratory at Emory University Hospital.</a:t>
            </a:r>
          </a:p>
        </p:txBody>
      </p:sp>
      <p:sp>
        <p:nvSpPr>
          <p:cNvPr id="4" name="Slide Number Placeholder 3"/>
          <p:cNvSpPr>
            <a:spLocks noGrp="1"/>
          </p:cNvSpPr>
          <p:nvPr>
            <p:ph type="sldNum" sz="quarter" idx="5"/>
          </p:nvPr>
        </p:nvSpPr>
        <p:spPr/>
        <p:txBody>
          <a:bodyPr/>
          <a:lstStyle/>
          <a:p>
            <a:fld id="{9AF95328-D31D-45AB-991F-5F3DA55EDE23}" type="slidenum">
              <a:rPr lang="en-US" smtClean="0"/>
              <a:t>44</a:t>
            </a:fld>
            <a:endParaRPr lang="en-US" dirty="0"/>
          </a:p>
        </p:txBody>
      </p:sp>
    </p:spTree>
    <p:extLst>
      <p:ext uri="{BB962C8B-B14F-4D97-AF65-F5344CB8AC3E}">
        <p14:creationId xmlns:p14="http://schemas.microsoft.com/office/powerpoint/2010/main" val="294927692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Requiring a single-antibody solution rules out the possibility of the system considering a solution that, say, involved an antibody to epitope B and an antibody to epitope C.</a:t>
            </a:r>
          </a:p>
        </p:txBody>
      </p:sp>
      <p:sp>
        <p:nvSpPr>
          <p:cNvPr id="4" name="Slide Number Placeholder 3"/>
          <p:cNvSpPr>
            <a:spLocks noGrp="1"/>
          </p:cNvSpPr>
          <p:nvPr>
            <p:ph type="sldNum" sz="quarter" idx="5"/>
          </p:nvPr>
        </p:nvSpPr>
        <p:spPr/>
        <p:txBody>
          <a:bodyPr/>
          <a:lstStyle/>
          <a:p>
            <a:fld id="{9AF95328-D31D-45AB-991F-5F3DA55EDE23}" type="slidenum">
              <a:rPr lang="en-US" smtClean="0"/>
              <a:t>46</a:t>
            </a:fld>
            <a:endParaRPr lang="en-US" dirty="0"/>
          </a:p>
        </p:txBody>
      </p:sp>
    </p:spTree>
    <p:extLst>
      <p:ext uri="{BB962C8B-B14F-4D97-AF65-F5344CB8AC3E}">
        <p14:creationId xmlns:p14="http://schemas.microsoft.com/office/powerpoint/2010/main" val="321952463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The service layer is implemented as a Java web application.</a:t>
            </a:r>
          </a:p>
          <a:p>
            <a:pPr marL="171450" indent="-171450">
              <a:buFontTx/>
              <a:buChar char="-"/>
            </a:pPr>
            <a:r>
              <a:rPr lang="en-US" dirty="0"/>
              <a:t>The “alleles” resource is loaded from an XML representation of the IMGT/HLA database and on-line querying of the Epitope Registry.</a:t>
            </a:r>
          </a:p>
          <a:p>
            <a:pPr marL="171450" indent="-171450">
              <a:buFontTx/>
              <a:buChar char="-"/>
            </a:pPr>
            <a:r>
              <a:rPr lang="en-US" dirty="0"/>
              <a:t>The “</a:t>
            </a:r>
            <a:r>
              <a:rPr lang="en-US" dirty="0" err="1"/>
              <a:t>epRegEpitopes</a:t>
            </a:r>
            <a:r>
              <a:rPr lang="en-US" dirty="0"/>
              <a:t>” resource is loaded from on-line querying of the Epitope Registry.</a:t>
            </a:r>
          </a:p>
          <a:p>
            <a:pPr marL="171450" indent="-171450">
              <a:buFontTx/>
              <a:buChar char="-"/>
            </a:pPr>
            <a:r>
              <a:rPr lang="en-US" dirty="0"/>
              <a:t>Only two (2) resources are required to implement the clinical decision support heuristic.</a:t>
            </a:r>
          </a:p>
        </p:txBody>
      </p:sp>
      <p:sp>
        <p:nvSpPr>
          <p:cNvPr id="4" name="Slide Number Placeholder 3"/>
          <p:cNvSpPr>
            <a:spLocks noGrp="1"/>
          </p:cNvSpPr>
          <p:nvPr>
            <p:ph type="sldNum" sz="quarter" idx="5"/>
          </p:nvPr>
        </p:nvSpPr>
        <p:spPr/>
        <p:txBody>
          <a:bodyPr/>
          <a:lstStyle/>
          <a:p>
            <a:fld id="{9AF95328-D31D-45AB-991F-5F3DA55EDE23}" type="slidenum">
              <a:rPr lang="en-US" smtClean="0"/>
              <a:t>47</a:t>
            </a:fld>
            <a:endParaRPr lang="en-US"/>
          </a:p>
        </p:txBody>
      </p:sp>
    </p:spTree>
    <p:extLst>
      <p:ext uri="{BB962C8B-B14F-4D97-AF65-F5344CB8AC3E}">
        <p14:creationId xmlns:p14="http://schemas.microsoft.com/office/powerpoint/2010/main" val="139447037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Note that there are at least two solutions: 66KH -OR- 62GK and 65GK.</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The 66KH solution is favored, since it is the single-antibody solution.</a:t>
            </a:r>
          </a:p>
        </p:txBody>
      </p:sp>
      <p:sp>
        <p:nvSpPr>
          <p:cNvPr id="4" name="Slide Number Placeholder 3"/>
          <p:cNvSpPr>
            <a:spLocks noGrp="1"/>
          </p:cNvSpPr>
          <p:nvPr>
            <p:ph type="sldNum" sz="quarter" idx="5"/>
          </p:nvPr>
        </p:nvSpPr>
        <p:spPr/>
        <p:txBody>
          <a:bodyPr/>
          <a:lstStyle/>
          <a:p>
            <a:fld id="{9AF95328-D31D-45AB-991F-5F3DA55EDE23}" type="slidenum">
              <a:rPr lang="en-US" smtClean="0"/>
              <a:t>48</a:t>
            </a:fld>
            <a:endParaRPr lang="en-US" dirty="0"/>
          </a:p>
        </p:txBody>
      </p:sp>
    </p:spTree>
    <p:extLst>
      <p:ext uri="{BB962C8B-B14F-4D97-AF65-F5344CB8AC3E}">
        <p14:creationId xmlns:p14="http://schemas.microsoft.com/office/powerpoint/2010/main" val="122046470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Note that there are at least two solutions: 66KH -OR- 62GK and 65GK.</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The 66KH solution is favored, since it is the single-antibody solution.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This has more of a clinical decision support flair.</a:t>
            </a:r>
          </a:p>
        </p:txBody>
      </p:sp>
      <p:sp>
        <p:nvSpPr>
          <p:cNvPr id="4" name="Slide Number Placeholder 3"/>
          <p:cNvSpPr>
            <a:spLocks noGrp="1"/>
          </p:cNvSpPr>
          <p:nvPr>
            <p:ph type="sldNum" sz="quarter" idx="5"/>
          </p:nvPr>
        </p:nvSpPr>
        <p:spPr/>
        <p:txBody>
          <a:bodyPr/>
          <a:lstStyle/>
          <a:p>
            <a:fld id="{9AF95328-D31D-45AB-991F-5F3DA55EDE23}" type="slidenum">
              <a:rPr lang="en-US" smtClean="0"/>
              <a:t>49</a:t>
            </a:fld>
            <a:endParaRPr lang="en-US" dirty="0"/>
          </a:p>
        </p:txBody>
      </p:sp>
    </p:spTree>
    <p:extLst>
      <p:ext uri="{BB962C8B-B14F-4D97-AF65-F5344CB8AC3E}">
        <p14:creationId xmlns:p14="http://schemas.microsoft.com/office/powerpoint/2010/main" val="42000699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The latter four (4) rights suggest that the enterprise’s electronic medical record (e.g., Cerner, EPIC), where our health care providers now spend most of their time, has an important role in clinical decision support.</a:t>
            </a:r>
          </a:p>
          <a:p>
            <a:pPr marL="171450" indent="-171450">
              <a:buFontTx/>
              <a:buChar char="-"/>
            </a:pPr>
            <a:r>
              <a:rPr lang="en-US" dirty="0"/>
              <a:t>Although there are numerous web sites and applications that can facilitate good clinical decision making, those services may not respect the latter four (4) rights.</a:t>
            </a:r>
          </a:p>
          <a:p>
            <a:pPr marL="171450" indent="-171450">
              <a:buFontTx/>
              <a:buChar char="-"/>
            </a:pPr>
            <a:r>
              <a:rPr lang="en-US" dirty="0"/>
              <a:t>As laboratorians, I think we also need to consider that the traditional static CLIA-compliant laboratory report may limit the clinical utility of our increasingly sophisticated laboratory testing modalities (e.g., next generation sequencing panels).</a:t>
            </a:r>
          </a:p>
        </p:txBody>
      </p:sp>
      <p:sp>
        <p:nvSpPr>
          <p:cNvPr id="4" name="Slide Number Placeholder 3"/>
          <p:cNvSpPr>
            <a:spLocks noGrp="1"/>
          </p:cNvSpPr>
          <p:nvPr>
            <p:ph type="sldNum" sz="quarter" idx="5"/>
          </p:nvPr>
        </p:nvSpPr>
        <p:spPr/>
        <p:txBody>
          <a:bodyPr/>
          <a:lstStyle/>
          <a:p>
            <a:fld id="{9AF95328-D31D-45AB-991F-5F3DA55EDE23}" type="slidenum">
              <a:rPr lang="en-US" smtClean="0"/>
              <a:t>12</a:t>
            </a:fld>
            <a:endParaRPr lang="en-US"/>
          </a:p>
        </p:txBody>
      </p:sp>
    </p:spTree>
    <p:extLst>
      <p:ext uri="{BB962C8B-B14F-4D97-AF65-F5344CB8AC3E}">
        <p14:creationId xmlns:p14="http://schemas.microsoft.com/office/powerpoint/2010/main" val="23506157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Representative CPOE order set in Cerner Millennium </a:t>
            </a:r>
            <a:r>
              <a:rPr lang="en-US" dirty="0" err="1"/>
              <a:t>PowerChart</a:t>
            </a:r>
            <a:r>
              <a:rPr lang="en-US" dirty="0"/>
              <a:t>.</a:t>
            </a:r>
          </a:p>
        </p:txBody>
      </p:sp>
      <p:sp>
        <p:nvSpPr>
          <p:cNvPr id="4" name="Slide Number Placeholder 3"/>
          <p:cNvSpPr>
            <a:spLocks noGrp="1"/>
          </p:cNvSpPr>
          <p:nvPr>
            <p:ph type="sldNum" sz="quarter" idx="5"/>
          </p:nvPr>
        </p:nvSpPr>
        <p:spPr/>
        <p:txBody>
          <a:bodyPr/>
          <a:lstStyle/>
          <a:p>
            <a:fld id="{9AF95328-D31D-45AB-991F-5F3DA55EDE23}" type="slidenum">
              <a:rPr lang="en-US" smtClean="0"/>
              <a:t>13</a:t>
            </a:fld>
            <a:endParaRPr lang="en-US"/>
          </a:p>
        </p:txBody>
      </p:sp>
    </p:spTree>
    <p:extLst>
      <p:ext uri="{BB962C8B-B14F-4D97-AF65-F5344CB8AC3E}">
        <p14:creationId xmlns:p14="http://schemas.microsoft.com/office/powerpoint/2010/main" val="6760181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Representative non-overridable CPOE duplicate order alert in Cerner Millennium </a:t>
            </a:r>
            <a:r>
              <a:rPr lang="en-US" dirty="0" err="1"/>
              <a:t>PowerChart</a:t>
            </a:r>
            <a:r>
              <a:rPr lang="en-US" dirty="0"/>
              <a:t>. This was perceived as clinical decision making by MPC and is now overridable. CDS implemented this way also contributes to alert fatigue.</a:t>
            </a:r>
          </a:p>
        </p:txBody>
      </p:sp>
      <p:sp>
        <p:nvSpPr>
          <p:cNvPr id="4" name="Slide Number Placeholder 3"/>
          <p:cNvSpPr>
            <a:spLocks noGrp="1"/>
          </p:cNvSpPr>
          <p:nvPr>
            <p:ph type="sldNum" sz="quarter" idx="5"/>
          </p:nvPr>
        </p:nvSpPr>
        <p:spPr/>
        <p:txBody>
          <a:bodyPr/>
          <a:lstStyle/>
          <a:p>
            <a:fld id="{9AF95328-D31D-45AB-991F-5F3DA55EDE23}" type="slidenum">
              <a:rPr lang="en-US" smtClean="0"/>
              <a:t>14</a:t>
            </a:fld>
            <a:endParaRPr lang="en-US"/>
          </a:p>
        </p:txBody>
      </p:sp>
    </p:spTree>
    <p:extLst>
      <p:ext uri="{BB962C8B-B14F-4D97-AF65-F5344CB8AC3E}">
        <p14:creationId xmlns:p14="http://schemas.microsoft.com/office/powerpoint/2010/main" val="18115641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Representative laboratory test utilization guidance implemented as notes in an order set. Additionally, the undesirable Vitamin D 1 25 Dihydroxy order is not selected by default. This intervention was not popular with physicians, because orders only accessible in order sets are not easily placed in some contexts like so-called “quick-orders pages” and “favorite orders lists.”</a:t>
            </a:r>
          </a:p>
        </p:txBody>
      </p:sp>
      <p:sp>
        <p:nvSpPr>
          <p:cNvPr id="4" name="Slide Number Placeholder 3"/>
          <p:cNvSpPr>
            <a:spLocks noGrp="1"/>
          </p:cNvSpPr>
          <p:nvPr>
            <p:ph type="sldNum" sz="quarter" idx="5"/>
          </p:nvPr>
        </p:nvSpPr>
        <p:spPr/>
        <p:txBody>
          <a:bodyPr/>
          <a:lstStyle/>
          <a:p>
            <a:fld id="{9AF95328-D31D-45AB-991F-5F3DA55EDE23}" type="slidenum">
              <a:rPr lang="en-US" smtClean="0"/>
              <a:t>15</a:t>
            </a:fld>
            <a:endParaRPr lang="en-US"/>
          </a:p>
        </p:txBody>
      </p:sp>
    </p:spTree>
    <p:extLst>
      <p:ext uri="{BB962C8B-B14F-4D97-AF65-F5344CB8AC3E}">
        <p14:creationId xmlns:p14="http://schemas.microsoft.com/office/powerpoint/2010/main" val="22062730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Representative example of a rules-based ordering alert that is triggered when warfarin is ordered on a patient without a recent PT/INR. In this case, the rule is implemented in Cerner Millennium Discern.</a:t>
            </a:r>
          </a:p>
        </p:txBody>
      </p:sp>
      <p:sp>
        <p:nvSpPr>
          <p:cNvPr id="4" name="Slide Number Placeholder 3"/>
          <p:cNvSpPr>
            <a:spLocks noGrp="1"/>
          </p:cNvSpPr>
          <p:nvPr>
            <p:ph type="sldNum" sz="quarter" idx="5"/>
          </p:nvPr>
        </p:nvSpPr>
        <p:spPr/>
        <p:txBody>
          <a:bodyPr/>
          <a:lstStyle/>
          <a:p>
            <a:fld id="{9AF95328-D31D-45AB-991F-5F3DA55EDE23}" type="slidenum">
              <a:rPr lang="en-US" smtClean="0"/>
              <a:t>16</a:t>
            </a:fld>
            <a:endParaRPr lang="en-US"/>
          </a:p>
        </p:txBody>
      </p:sp>
    </p:spTree>
    <p:extLst>
      <p:ext uri="{BB962C8B-B14F-4D97-AF65-F5344CB8AC3E}">
        <p14:creationId xmlns:p14="http://schemas.microsoft.com/office/powerpoint/2010/main" val="28452518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AF95328-D31D-45AB-991F-5F3DA55EDE23}" type="slidenum">
              <a:rPr lang="en-US" smtClean="0"/>
              <a:t>17</a:t>
            </a:fld>
            <a:endParaRPr lang="en-US"/>
          </a:p>
        </p:txBody>
      </p:sp>
    </p:spTree>
    <p:extLst>
      <p:ext uri="{BB962C8B-B14F-4D97-AF65-F5344CB8AC3E}">
        <p14:creationId xmlns:p14="http://schemas.microsoft.com/office/powerpoint/2010/main" val="17027471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A key point is that we are transferring REPRESENTATIONS of the resources between the client and server. This is likely one of the bases for the name of the REST architectural style.</a:t>
            </a:r>
          </a:p>
          <a:p>
            <a:pPr marL="171450" indent="-171450">
              <a:buFontTx/>
              <a:buChar char="-"/>
            </a:pPr>
            <a:r>
              <a:rPr lang="en-US" dirty="0"/>
              <a:t>HTTP request methods commonly used with REST include GET (read), POST (create), PUT (update), DELETE (delete).</a:t>
            </a:r>
          </a:p>
        </p:txBody>
      </p:sp>
      <p:sp>
        <p:nvSpPr>
          <p:cNvPr id="4" name="Slide Number Placeholder 3"/>
          <p:cNvSpPr>
            <a:spLocks noGrp="1"/>
          </p:cNvSpPr>
          <p:nvPr>
            <p:ph type="sldNum" sz="quarter" idx="5"/>
          </p:nvPr>
        </p:nvSpPr>
        <p:spPr/>
        <p:txBody>
          <a:bodyPr/>
          <a:lstStyle/>
          <a:p>
            <a:fld id="{9AF95328-D31D-45AB-991F-5F3DA55EDE23}" type="slidenum">
              <a:rPr lang="en-US" smtClean="0"/>
              <a:t>26</a:t>
            </a:fld>
            <a:endParaRPr lang="en-US"/>
          </a:p>
        </p:txBody>
      </p:sp>
    </p:spTree>
    <p:extLst>
      <p:ext uri="{BB962C8B-B14F-4D97-AF65-F5344CB8AC3E}">
        <p14:creationId xmlns:p14="http://schemas.microsoft.com/office/powerpoint/2010/main" val="8008964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617439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412561152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71533803"/>
      </p:ext>
    </p:extLst>
  </p:cSld>
  <p:clrMap bg1="lt1" tx1="dk1" bg2="lt2" tx2="dk2" accent1="accent1" accent2="accent2" accent3="accent3" accent4="accent4" accent5="accent5" accent6="accent6" hlink="hlink" folHlink="folHlink"/>
  <p:sldLayoutIdLst>
    <p:sldLayoutId id="2147483650" r:id="rId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1351848"/>
            <a:ext cx="8229600" cy="857250"/>
          </a:xfrm>
          <a:prstGeom prst="rect">
            <a:avLst/>
          </a:prstGeom>
        </p:spPr>
        <p:txBody>
          <a:bodyPr vert="horz" lIns="91440" tIns="45720" rIns="91440" bIns="45720" rtlCol="0" anchor="ctr">
            <a:normAutofit/>
          </a:bodyPr>
          <a:lstStyle/>
          <a:p>
            <a:r>
              <a:rPr lang="en-US" dirty="0"/>
              <a:t>DISCLOSURE SLIDE</a:t>
            </a:r>
          </a:p>
        </p:txBody>
      </p:sp>
      <p:sp>
        <p:nvSpPr>
          <p:cNvPr id="3" name="Text Placeholder 2"/>
          <p:cNvSpPr>
            <a:spLocks noGrp="1"/>
          </p:cNvSpPr>
          <p:nvPr>
            <p:ph type="body" idx="1"/>
          </p:nvPr>
        </p:nvSpPr>
        <p:spPr>
          <a:xfrm>
            <a:off x="2325102" y="2139059"/>
            <a:ext cx="4493796" cy="2304342"/>
          </a:xfrm>
          <a:prstGeom prst="rect">
            <a:avLst/>
          </a:prstGeom>
        </p:spPr>
        <p:txBody>
          <a:bodyPr vert="horz" lIns="91440" tIns="45720" rIns="91440" bIns="45720" rtlCol="0">
            <a:normAutofit/>
          </a:body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lang="en-US" dirty="0"/>
              <a:t>Insert disclosure statement here. Insert disclosure statement here. Insert disclosure statement here. Insert disclosure statement here.</a:t>
            </a:r>
          </a:p>
          <a:p>
            <a:pPr marL="0" marR="0" lvl="0" indent="0" algn="l" defTabSz="457200" rtl="0" eaLnBrk="1" fontAlgn="auto" latinLnBrk="0" hangingPunct="1">
              <a:lnSpc>
                <a:spcPct val="100000"/>
              </a:lnSpc>
              <a:spcBef>
                <a:spcPct val="20000"/>
              </a:spcBef>
              <a:spcAft>
                <a:spcPts val="0"/>
              </a:spcAft>
              <a:buClrTx/>
              <a:buSzTx/>
              <a:buFont typeface="Arial"/>
              <a:buNone/>
              <a:tabLst/>
              <a:defRPr/>
            </a:pPr>
            <a:endParaRPr lang="en-US" dirty="0"/>
          </a:p>
          <a:p>
            <a:pPr lvl="0"/>
            <a:endParaRPr lang="en-US" dirty="0"/>
          </a:p>
        </p:txBody>
      </p:sp>
    </p:spTree>
    <p:extLst>
      <p:ext uri="{BB962C8B-B14F-4D97-AF65-F5344CB8AC3E}">
        <p14:creationId xmlns:p14="http://schemas.microsoft.com/office/powerpoint/2010/main" val="3092481892"/>
      </p:ext>
    </p:extLst>
  </p:cSld>
  <p:clrMap bg1="lt1" tx1="dk1" bg2="lt2" tx2="dk2" accent1="accent1" accent2="accent2" accent3="accent3" accent4="accent4" accent5="accent5" accent6="accent6" hlink="hlink" folHlink="folHlink"/>
  <p:sldLayoutIdLst>
    <p:sldLayoutId id="2147483652" r:id="rId1"/>
  </p:sldLayoutIdLst>
  <p:txStyles>
    <p:titleStyle>
      <a:lvl1pPr algn="ctr" defTabSz="457200" rtl="0" eaLnBrk="1" latinLnBrk="0" hangingPunct="1">
        <a:spcBef>
          <a:spcPct val="0"/>
        </a:spcBef>
        <a:buNone/>
        <a:defRPr sz="4400" kern="1200">
          <a:solidFill>
            <a:srgbClr val="F8A127"/>
          </a:solidFill>
          <a:latin typeface="+mj-lt"/>
          <a:ea typeface="+mj-ea"/>
          <a:cs typeface="+mj-cs"/>
        </a:defRPr>
      </a:lvl1pPr>
    </p:titleStyle>
    <p:bodyStyle>
      <a:lvl1pPr marL="0" marR="0" indent="0" algn="ctr" defTabSz="457200" rtl="0" eaLnBrk="1" fontAlgn="auto" latinLnBrk="0" hangingPunct="1">
        <a:lnSpc>
          <a:spcPct val="100000"/>
        </a:lnSpc>
        <a:spcBef>
          <a:spcPct val="20000"/>
        </a:spcBef>
        <a:spcAft>
          <a:spcPts val="0"/>
        </a:spcAft>
        <a:buClrTx/>
        <a:buSzTx/>
        <a:buFont typeface="Arial"/>
        <a:buNone/>
        <a:tabLst/>
        <a:defRPr sz="2500" kern="1200" baseline="0">
          <a:solidFill>
            <a:schemeClr val="bg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3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3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39.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4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4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77A3BE-E2B3-4FDE-A531-06EF4C03BEE8}"/>
              </a:ext>
            </a:extLst>
          </p:cNvPr>
          <p:cNvSpPr>
            <a:spLocks noGrp="1"/>
          </p:cNvSpPr>
          <p:nvPr>
            <p:ph type="ctrTitle"/>
          </p:nvPr>
        </p:nvSpPr>
        <p:spPr/>
        <p:txBody>
          <a:bodyPr>
            <a:noAutofit/>
          </a:bodyPr>
          <a:lstStyle/>
          <a:p>
            <a:r>
              <a:rPr lang="en-US" sz="2400" dirty="0"/>
              <a:t>Hot Topic: Analytics &amp; Algorithms</a:t>
            </a:r>
            <a:br>
              <a:rPr lang="en-US" sz="2400" dirty="0"/>
            </a:br>
            <a:r>
              <a:rPr lang="en-US" sz="2400" dirty="0"/>
              <a:t>Web Service-based Clinical Decision Support</a:t>
            </a:r>
          </a:p>
        </p:txBody>
      </p:sp>
      <p:sp>
        <p:nvSpPr>
          <p:cNvPr id="3" name="Subtitle 2">
            <a:extLst>
              <a:ext uri="{FF2B5EF4-FFF2-40B4-BE49-F238E27FC236}">
                <a16:creationId xmlns:a16="http://schemas.microsoft.com/office/drawing/2014/main" id="{AA4AB26A-ECE8-4245-B5F0-BB47C124EFEF}"/>
              </a:ext>
            </a:extLst>
          </p:cNvPr>
          <p:cNvSpPr>
            <a:spLocks noGrp="1"/>
          </p:cNvSpPr>
          <p:nvPr>
            <p:ph type="subTitle" idx="1"/>
          </p:nvPr>
        </p:nvSpPr>
        <p:spPr/>
        <p:txBody>
          <a:bodyPr>
            <a:noAutofit/>
          </a:bodyPr>
          <a:lstStyle/>
          <a:p>
            <a:r>
              <a:rPr lang="en-US" sz="2000" dirty="0"/>
              <a:t>Geoffrey H. Smith, MD</a:t>
            </a:r>
          </a:p>
          <a:p>
            <a:r>
              <a:rPr lang="en-US" sz="2000" dirty="0"/>
              <a:t>Assistant Professor of Pathology</a:t>
            </a:r>
          </a:p>
          <a:p>
            <a:r>
              <a:rPr lang="en-US" sz="2000" dirty="0"/>
              <a:t>Emory University School of Medicine</a:t>
            </a:r>
          </a:p>
        </p:txBody>
      </p:sp>
    </p:spTree>
    <p:extLst>
      <p:ext uri="{BB962C8B-B14F-4D97-AF65-F5344CB8AC3E}">
        <p14:creationId xmlns:p14="http://schemas.microsoft.com/office/powerpoint/2010/main" val="32924959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504950"/>
            <a:ext cx="8229600" cy="3276600"/>
          </a:xfrm>
        </p:spPr>
        <p:txBody>
          <a:bodyPr>
            <a:normAutofit/>
          </a:bodyPr>
          <a:lstStyle/>
          <a:p>
            <a:pPr marL="0" indent="0">
              <a:buNone/>
            </a:pPr>
            <a:r>
              <a:rPr lang="en-US" sz="2400" dirty="0"/>
              <a:t>Clinical decision support (CDS) provides clinicians, staff, patients or other individuals with knowledge and person-specific information, intelligently filtered or presented at appropriate times, to enhance health and health care. [1]</a:t>
            </a:r>
          </a:p>
          <a:p>
            <a:pPr marL="0" indent="0">
              <a:buNone/>
            </a:pPr>
            <a:endParaRPr lang="en-US" sz="2400" dirty="0"/>
          </a:p>
          <a:p>
            <a:pPr marL="0" indent="0" algn="ctr">
              <a:buNone/>
            </a:pPr>
            <a:r>
              <a:rPr lang="en-US" sz="2400" dirty="0"/>
              <a:t>Clinical Decision </a:t>
            </a:r>
            <a:r>
              <a:rPr lang="en-US" sz="2400" i="1" dirty="0"/>
              <a:t>Support</a:t>
            </a:r>
            <a:r>
              <a:rPr lang="en-US" sz="2400" dirty="0"/>
              <a:t> ≠ Clinical Decision </a:t>
            </a:r>
            <a:r>
              <a:rPr lang="en-US" sz="2400" i="1" dirty="0"/>
              <a:t>Making</a:t>
            </a:r>
          </a:p>
        </p:txBody>
      </p:sp>
      <p:sp>
        <p:nvSpPr>
          <p:cNvPr id="3" name="Title 2">
            <a:extLst>
              <a:ext uri="{FF2B5EF4-FFF2-40B4-BE49-F238E27FC236}">
                <a16:creationId xmlns:a16="http://schemas.microsoft.com/office/drawing/2014/main" id="{FB4C6C0D-CDA1-43E3-8CDA-F4D3F58AC9C7}"/>
              </a:ext>
            </a:extLst>
          </p:cNvPr>
          <p:cNvSpPr>
            <a:spLocks noGrp="1"/>
          </p:cNvSpPr>
          <p:nvPr>
            <p:ph type="title" idx="4294967295"/>
          </p:nvPr>
        </p:nvSpPr>
        <p:spPr>
          <a:xfrm>
            <a:off x="628650" y="895350"/>
            <a:ext cx="7886700" cy="495907"/>
          </a:xfrm>
          <a:prstGeom prst="rect">
            <a:avLst/>
          </a:prstGeom>
        </p:spPr>
        <p:txBody>
          <a:bodyPr/>
          <a:lstStyle/>
          <a:p>
            <a:r>
              <a:rPr lang="en-US" sz="3200" dirty="0"/>
              <a:t>Clinical Decision Support</a:t>
            </a:r>
          </a:p>
        </p:txBody>
      </p:sp>
      <p:sp>
        <p:nvSpPr>
          <p:cNvPr id="4" name="Rectangle 3">
            <a:extLst>
              <a:ext uri="{FF2B5EF4-FFF2-40B4-BE49-F238E27FC236}">
                <a16:creationId xmlns:a16="http://schemas.microsoft.com/office/drawing/2014/main" id="{67E10179-023D-40FC-8F86-E7498D20F51B}"/>
              </a:ext>
            </a:extLst>
          </p:cNvPr>
          <p:cNvSpPr/>
          <p:nvPr/>
        </p:nvSpPr>
        <p:spPr>
          <a:xfrm>
            <a:off x="0" y="4866501"/>
            <a:ext cx="9144000" cy="276999"/>
          </a:xfrm>
          <a:prstGeom prst="rect">
            <a:avLst/>
          </a:prstGeom>
        </p:spPr>
        <p:txBody>
          <a:bodyPr wrap="square">
            <a:spAutoFit/>
          </a:bodyPr>
          <a:lstStyle/>
          <a:p>
            <a:r>
              <a:rPr lang="en-US" sz="1200" dirty="0"/>
              <a:t>[1] Clinical Decision Support. https://www.healthit.gov/topic/safety/clinical-decision-support.</a:t>
            </a:r>
          </a:p>
        </p:txBody>
      </p:sp>
    </p:spTree>
    <p:extLst>
      <p:ext uri="{BB962C8B-B14F-4D97-AF65-F5344CB8AC3E}">
        <p14:creationId xmlns:p14="http://schemas.microsoft.com/office/powerpoint/2010/main" val="10716998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504950"/>
            <a:ext cx="8229600" cy="3276600"/>
          </a:xfrm>
        </p:spPr>
        <p:txBody>
          <a:bodyPr>
            <a:normAutofit lnSpcReduction="10000"/>
          </a:bodyPr>
          <a:lstStyle/>
          <a:p>
            <a:r>
              <a:rPr lang="en-US" sz="2400" dirty="0"/>
              <a:t>Drug – drug allergy alerts</a:t>
            </a:r>
          </a:p>
          <a:p>
            <a:r>
              <a:rPr lang="en-US" sz="2400" dirty="0"/>
              <a:t>Teratogenic drug alerts in reproductive age women</a:t>
            </a:r>
          </a:p>
          <a:p>
            <a:r>
              <a:rPr lang="en-US" sz="2400" dirty="0"/>
              <a:t>Laboratory test recommendations (</a:t>
            </a:r>
            <a:r>
              <a:rPr lang="en-US" sz="2400" dirty="0" err="1"/>
              <a:t>e.g</a:t>
            </a:r>
            <a:r>
              <a:rPr lang="en-US" sz="2400" dirty="0"/>
              <a:t>, overdue HbA1c in diabetic patient, overdue PT/INR in warfarin patient)</a:t>
            </a:r>
          </a:p>
          <a:p>
            <a:r>
              <a:rPr lang="en-US" sz="2400" dirty="0"/>
              <a:t>CPOE order sets (e.g., Cerner Millennium “</a:t>
            </a:r>
            <a:r>
              <a:rPr lang="en-US" sz="2400" dirty="0" err="1"/>
              <a:t>PowerPlans</a:t>
            </a:r>
            <a:r>
              <a:rPr lang="en-US" sz="2400" dirty="0"/>
              <a:t>”)</a:t>
            </a:r>
          </a:p>
          <a:p>
            <a:r>
              <a:rPr lang="en-US" sz="2400" dirty="0"/>
              <a:t>CPOE duplicate order alerts</a:t>
            </a:r>
          </a:p>
          <a:p>
            <a:r>
              <a:rPr lang="en-US" sz="2400" dirty="0"/>
              <a:t>CPOE test utilization alerts (e.g., are you sure you really want to order a 1,25-dihydroxy vitamin D level?)</a:t>
            </a:r>
          </a:p>
        </p:txBody>
      </p:sp>
      <p:sp>
        <p:nvSpPr>
          <p:cNvPr id="3" name="Title 2">
            <a:extLst>
              <a:ext uri="{FF2B5EF4-FFF2-40B4-BE49-F238E27FC236}">
                <a16:creationId xmlns:a16="http://schemas.microsoft.com/office/drawing/2014/main" id="{FB4C6C0D-CDA1-43E3-8CDA-F4D3F58AC9C7}"/>
              </a:ext>
            </a:extLst>
          </p:cNvPr>
          <p:cNvSpPr>
            <a:spLocks noGrp="1"/>
          </p:cNvSpPr>
          <p:nvPr>
            <p:ph type="title" idx="4294967295"/>
          </p:nvPr>
        </p:nvSpPr>
        <p:spPr>
          <a:xfrm>
            <a:off x="628650" y="895350"/>
            <a:ext cx="7886700" cy="495907"/>
          </a:xfrm>
          <a:prstGeom prst="rect">
            <a:avLst/>
          </a:prstGeom>
        </p:spPr>
        <p:txBody>
          <a:bodyPr/>
          <a:lstStyle/>
          <a:p>
            <a:r>
              <a:rPr lang="en-US" sz="3200" dirty="0"/>
              <a:t>Common Examples of CDS</a:t>
            </a:r>
          </a:p>
        </p:txBody>
      </p:sp>
      <p:sp>
        <p:nvSpPr>
          <p:cNvPr id="4" name="Rectangle 3">
            <a:extLst>
              <a:ext uri="{FF2B5EF4-FFF2-40B4-BE49-F238E27FC236}">
                <a16:creationId xmlns:a16="http://schemas.microsoft.com/office/drawing/2014/main" id="{67E10179-023D-40FC-8F86-E7498D20F51B}"/>
              </a:ext>
            </a:extLst>
          </p:cNvPr>
          <p:cNvSpPr/>
          <p:nvPr/>
        </p:nvSpPr>
        <p:spPr>
          <a:xfrm>
            <a:off x="0" y="4866501"/>
            <a:ext cx="9144000" cy="276999"/>
          </a:xfrm>
          <a:prstGeom prst="rect">
            <a:avLst/>
          </a:prstGeom>
        </p:spPr>
        <p:txBody>
          <a:bodyPr wrap="square">
            <a:spAutoFit/>
          </a:bodyPr>
          <a:lstStyle/>
          <a:p>
            <a:r>
              <a:rPr lang="en-US" sz="1200" dirty="0"/>
              <a:t>CPOE = Computerized Physician Order Entry</a:t>
            </a:r>
          </a:p>
        </p:txBody>
      </p:sp>
    </p:spTree>
    <p:extLst>
      <p:ext uri="{BB962C8B-B14F-4D97-AF65-F5344CB8AC3E}">
        <p14:creationId xmlns:p14="http://schemas.microsoft.com/office/powerpoint/2010/main" val="15991657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171700" y="1885950"/>
            <a:ext cx="4800600" cy="2247294"/>
          </a:xfrm>
        </p:spPr>
        <p:txBody>
          <a:bodyPr>
            <a:normAutofit/>
          </a:bodyPr>
          <a:lstStyle/>
          <a:p>
            <a:pPr marL="457200" indent="-457200">
              <a:buFont typeface="+mj-lt"/>
              <a:buAutoNum type="arabicPeriod"/>
            </a:pPr>
            <a:r>
              <a:rPr lang="en-US" sz="2400" dirty="0"/>
              <a:t>The right information</a:t>
            </a:r>
          </a:p>
          <a:p>
            <a:pPr marL="457200" indent="-457200">
              <a:buFont typeface="+mj-lt"/>
              <a:buAutoNum type="arabicPeriod"/>
            </a:pPr>
            <a:r>
              <a:rPr lang="en-US" sz="2400" dirty="0"/>
              <a:t>To the right person</a:t>
            </a:r>
          </a:p>
          <a:p>
            <a:pPr marL="457200" indent="-457200">
              <a:buFont typeface="+mj-lt"/>
              <a:buAutoNum type="arabicPeriod"/>
            </a:pPr>
            <a:r>
              <a:rPr lang="en-US" sz="2400" dirty="0"/>
              <a:t>In the right intervention format</a:t>
            </a:r>
          </a:p>
          <a:p>
            <a:pPr marL="457200" indent="-457200">
              <a:buFont typeface="+mj-lt"/>
              <a:buAutoNum type="arabicPeriod"/>
            </a:pPr>
            <a:r>
              <a:rPr lang="en-US" sz="2400" dirty="0"/>
              <a:t>Through the right channel</a:t>
            </a:r>
          </a:p>
          <a:p>
            <a:pPr marL="457200" indent="-457200">
              <a:buFont typeface="+mj-lt"/>
              <a:buAutoNum type="arabicPeriod"/>
            </a:pPr>
            <a:r>
              <a:rPr lang="en-US" sz="2400" dirty="0"/>
              <a:t>At the right time in the workflow</a:t>
            </a:r>
          </a:p>
        </p:txBody>
      </p:sp>
      <p:sp>
        <p:nvSpPr>
          <p:cNvPr id="3" name="Title 2">
            <a:extLst>
              <a:ext uri="{FF2B5EF4-FFF2-40B4-BE49-F238E27FC236}">
                <a16:creationId xmlns:a16="http://schemas.microsoft.com/office/drawing/2014/main" id="{FB4C6C0D-CDA1-43E3-8CDA-F4D3F58AC9C7}"/>
              </a:ext>
            </a:extLst>
          </p:cNvPr>
          <p:cNvSpPr>
            <a:spLocks noGrp="1"/>
          </p:cNvSpPr>
          <p:nvPr>
            <p:ph type="title" idx="4294967295"/>
          </p:nvPr>
        </p:nvSpPr>
        <p:spPr>
          <a:xfrm>
            <a:off x="628650" y="895350"/>
            <a:ext cx="7886700" cy="495907"/>
          </a:xfrm>
          <a:prstGeom prst="rect">
            <a:avLst/>
          </a:prstGeom>
        </p:spPr>
        <p:txBody>
          <a:bodyPr/>
          <a:lstStyle/>
          <a:p>
            <a:r>
              <a:rPr lang="en-US" sz="3200" dirty="0"/>
              <a:t>5 “Rights” of Clinical Decision Support [1]</a:t>
            </a:r>
          </a:p>
        </p:txBody>
      </p:sp>
      <p:sp>
        <p:nvSpPr>
          <p:cNvPr id="4" name="Rectangle 3">
            <a:extLst>
              <a:ext uri="{FF2B5EF4-FFF2-40B4-BE49-F238E27FC236}">
                <a16:creationId xmlns:a16="http://schemas.microsoft.com/office/drawing/2014/main" id="{67E10179-023D-40FC-8F86-E7498D20F51B}"/>
              </a:ext>
            </a:extLst>
          </p:cNvPr>
          <p:cNvSpPr/>
          <p:nvPr/>
        </p:nvSpPr>
        <p:spPr>
          <a:xfrm>
            <a:off x="0" y="4866501"/>
            <a:ext cx="9144000" cy="276999"/>
          </a:xfrm>
          <a:prstGeom prst="rect">
            <a:avLst/>
          </a:prstGeom>
        </p:spPr>
        <p:txBody>
          <a:bodyPr wrap="square">
            <a:spAutoFit/>
          </a:bodyPr>
          <a:lstStyle/>
          <a:p>
            <a:r>
              <a:rPr lang="en-US" sz="1200" dirty="0"/>
              <a:t>[1] </a:t>
            </a:r>
            <a:r>
              <a:rPr lang="en-US" sz="1200" dirty="0" err="1"/>
              <a:t>Osheroff</a:t>
            </a:r>
            <a:r>
              <a:rPr lang="en-US" sz="1200" dirty="0"/>
              <a:t> et al. Improving Outcomes with Clinical Decision Support: An Implementer's Guide. HIMSS Publishing. 2012.</a:t>
            </a:r>
          </a:p>
        </p:txBody>
      </p:sp>
    </p:spTree>
    <p:extLst>
      <p:ext uri="{BB962C8B-B14F-4D97-AF65-F5344CB8AC3E}">
        <p14:creationId xmlns:p14="http://schemas.microsoft.com/office/powerpoint/2010/main" val="26236817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F4CFF2D-31DF-4314-AF41-9978E51C7DC5}"/>
              </a:ext>
            </a:extLst>
          </p:cNvPr>
          <p:cNvPicPr>
            <a:picLocks noChangeAspect="1"/>
          </p:cNvPicPr>
          <p:nvPr/>
        </p:nvPicPr>
        <p:blipFill rotWithShape="1">
          <a:blip r:embed="rId3"/>
          <a:srcRect t="14600" b="3114"/>
          <a:stretch/>
        </p:blipFill>
        <p:spPr>
          <a:xfrm>
            <a:off x="1039053" y="906942"/>
            <a:ext cx="7065894" cy="4027008"/>
          </a:xfrm>
          <a:prstGeom prst="rect">
            <a:avLst/>
          </a:prstGeom>
          <a:ln>
            <a:solidFill>
              <a:schemeClr val="accent1"/>
            </a:solidFill>
          </a:ln>
        </p:spPr>
      </p:pic>
    </p:spTree>
    <p:extLst>
      <p:ext uri="{BB962C8B-B14F-4D97-AF65-F5344CB8AC3E}">
        <p14:creationId xmlns:p14="http://schemas.microsoft.com/office/powerpoint/2010/main" val="20095115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260AC26-BA6E-4B87-A33D-11F43634B033}"/>
              </a:ext>
            </a:extLst>
          </p:cNvPr>
          <p:cNvPicPr>
            <a:picLocks noChangeAspect="1"/>
          </p:cNvPicPr>
          <p:nvPr/>
        </p:nvPicPr>
        <p:blipFill>
          <a:blip r:embed="rId3"/>
          <a:stretch>
            <a:fillRect/>
          </a:stretch>
        </p:blipFill>
        <p:spPr>
          <a:xfrm>
            <a:off x="1076325" y="971550"/>
            <a:ext cx="6991350" cy="4000500"/>
          </a:xfrm>
          <a:prstGeom prst="rect">
            <a:avLst/>
          </a:prstGeom>
        </p:spPr>
      </p:pic>
    </p:spTree>
    <p:extLst>
      <p:ext uri="{BB962C8B-B14F-4D97-AF65-F5344CB8AC3E}">
        <p14:creationId xmlns:p14="http://schemas.microsoft.com/office/powerpoint/2010/main" val="39918989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E927CA2-F0AA-4295-BB60-C6EDA5EF5CDF}"/>
              </a:ext>
            </a:extLst>
          </p:cNvPr>
          <p:cNvPicPr>
            <a:picLocks noChangeAspect="1"/>
          </p:cNvPicPr>
          <p:nvPr/>
        </p:nvPicPr>
        <p:blipFill>
          <a:blip r:embed="rId3"/>
          <a:stretch>
            <a:fillRect/>
          </a:stretch>
        </p:blipFill>
        <p:spPr>
          <a:xfrm>
            <a:off x="385762" y="971550"/>
            <a:ext cx="8372475" cy="3924300"/>
          </a:xfrm>
          <a:prstGeom prst="rect">
            <a:avLst/>
          </a:prstGeom>
          <a:ln>
            <a:solidFill>
              <a:schemeClr val="accent1"/>
            </a:solidFill>
          </a:ln>
        </p:spPr>
      </p:pic>
    </p:spTree>
    <p:extLst>
      <p:ext uri="{BB962C8B-B14F-4D97-AF65-F5344CB8AC3E}">
        <p14:creationId xmlns:p14="http://schemas.microsoft.com/office/powerpoint/2010/main" val="25396708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028E558-79DA-472A-A3D7-3927278BF8A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76277"/>
          <a:stretch/>
        </p:blipFill>
        <p:spPr bwMode="auto">
          <a:xfrm>
            <a:off x="2618427" y="3790950"/>
            <a:ext cx="3907143" cy="1160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7" name="Picture 3">
            <a:extLst>
              <a:ext uri="{FF2B5EF4-FFF2-40B4-BE49-F238E27FC236}">
                <a16:creationId xmlns:a16="http://schemas.microsoft.com/office/drawing/2014/main" id="{F5E88CF5-C4FD-4472-AEFE-488B0B2A05E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39562"/>
          <a:stretch/>
        </p:blipFill>
        <p:spPr bwMode="auto">
          <a:xfrm>
            <a:off x="2618428" y="971550"/>
            <a:ext cx="3907143" cy="2957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100032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B4C6C0D-CDA1-43E3-8CDA-F4D3F58AC9C7}"/>
              </a:ext>
            </a:extLst>
          </p:cNvPr>
          <p:cNvSpPr>
            <a:spLocks noGrp="1"/>
          </p:cNvSpPr>
          <p:nvPr>
            <p:ph type="title" idx="4294967295"/>
          </p:nvPr>
        </p:nvSpPr>
        <p:spPr>
          <a:xfrm>
            <a:off x="628650" y="895350"/>
            <a:ext cx="7886700" cy="495907"/>
          </a:xfrm>
          <a:prstGeom prst="rect">
            <a:avLst/>
          </a:prstGeom>
        </p:spPr>
        <p:txBody>
          <a:bodyPr/>
          <a:lstStyle/>
          <a:p>
            <a:r>
              <a:rPr lang="en-US" sz="3200" dirty="0"/>
              <a:t>How do we get out-of-the box CDS?</a:t>
            </a:r>
          </a:p>
        </p:txBody>
      </p:sp>
      <p:sp>
        <p:nvSpPr>
          <p:cNvPr id="7" name="Rectangle 6">
            <a:extLst>
              <a:ext uri="{FF2B5EF4-FFF2-40B4-BE49-F238E27FC236}">
                <a16:creationId xmlns:a16="http://schemas.microsoft.com/office/drawing/2014/main" id="{A14AB1F7-F598-48C3-BA42-29A24DA1AC8C}"/>
              </a:ext>
            </a:extLst>
          </p:cNvPr>
          <p:cNvSpPr/>
          <p:nvPr/>
        </p:nvSpPr>
        <p:spPr>
          <a:xfrm>
            <a:off x="1143000" y="1950482"/>
            <a:ext cx="2438400" cy="2057400"/>
          </a:xfrm>
          <a:prstGeom prst="rect">
            <a:avLst/>
          </a:prstGeom>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n-US" dirty="0"/>
              <a:t>EMR Feature Set</a:t>
            </a:r>
          </a:p>
          <a:p>
            <a:pPr algn="ctr"/>
            <a:r>
              <a:rPr lang="en-US" dirty="0"/>
              <a:t>“the box”</a:t>
            </a:r>
          </a:p>
        </p:txBody>
      </p:sp>
      <p:sp>
        <p:nvSpPr>
          <p:cNvPr id="8" name="Rectangle 7">
            <a:extLst>
              <a:ext uri="{FF2B5EF4-FFF2-40B4-BE49-F238E27FC236}">
                <a16:creationId xmlns:a16="http://schemas.microsoft.com/office/drawing/2014/main" id="{C065093A-745F-49CD-970D-F9E0C7336FA4}"/>
              </a:ext>
            </a:extLst>
          </p:cNvPr>
          <p:cNvSpPr/>
          <p:nvPr/>
        </p:nvSpPr>
        <p:spPr>
          <a:xfrm>
            <a:off x="1257300" y="3169682"/>
            <a:ext cx="2209800" cy="723900"/>
          </a:xfrm>
          <a:prstGeom prst="rect">
            <a:avLst/>
          </a:prstGeom>
          <a:solidFill>
            <a:srgbClr val="4BC4C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Clinical Decision Support functionality</a:t>
            </a:r>
          </a:p>
        </p:txBody>
      </p:sp>
      <p:sp>
        <p:nvSpPr>
          <p:cNvPr id="9" name="Rectangle 8">
            <a:extLst>
              <a:ext uri="{FF2B5EF4-FFF2-40B4-BE49-F238E27FC236}">
                <a16:creationId xmlns:a16="http://schemas.microsoft.com/office/drawing/2014/main" id="{A2C7D3EF-C964-439B-8E03-A2511344DE5E}"/>
              </a:ext>
            </a:extLst>
          </p:cNvPr>
          <p:cNvSpPr/>
          <p:nvPr/>
        </p:nvSpPr>
        <p:spPr>
          <a:xfrm>
            <a:off x="5524500" y="1952864"/>
            <a:ext cx="2438400" cy="2057400"/>
          </a:xfrm>
          <a:prstGeom prst="rect">
            <a:avLst/>
          </a:prstGeom>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n-US" dirty="0"/>
              <a:t>EMR Feature Set</a:t>
            </a:r>
          </a:p>
          <a:p>
            <a:pPr algn="ctr"/>
            <a:r>
              <a:rPr lang="en-US" dirty="0"/>
              <a:t>“the box”</a:t>
            </a:r>
          </a:p>
        </p:txBody>
      </p:sp>
      <p:sp>
        <p:nvSpPr>
          <p:cNvPr id="10" name="Rectangle 9">
            <a:extLst>
              <a:ext uri="{FF2B5EF4-FFF2-40B4-BE49-F238E27FC236}">
                <a16:creationId xmlns:a16="http://schemas.microsoft.com/office/drawing/2014/main" id="{AA555322-6F15-4E7F-B0BD-9F75565B7C5D}"/>
              </a:ext>
            </a:extLst>
          </p:cNvPr>
          <p:cNvSpPr/>
          <p:nvPr/>
        </p:nvSpPr>
        <p:spPr>
          <a:xfrm>
            <a:off x="4800600" y="3176826"/>
            <a:ext cx="3886200" cy="723900"/>
          </a:xfrm>
          <a:prstGeom prst="rect">
            <a:avLst/>
          </a:prstGeom>
          <a:solidFill>
            <a:srgbClr val="4BC4C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Clinical Decision Support functionality</a:t>
            </a:r>
          </a:p>
        </p:txBody>
      </p:sp>
      <p:sp>
        <p:nvSpPr>
          <p:cNvPr id="11" name="Rectangle 10">
            <a:extLst>
              <a:ext uri="{FF2B5EF4-FFF2-40B4-BE49-F238E27FC236}">
                <a16:creationId xmlns:a16="http://schemas.microsoft.com/office/drawing/2014/main" id="{B89F6347-178C-4109-A281-EF4989F10583}"/>
              </a:ext>
            </a:extLst>
          </p:cNvPr>
          <p:cNvSpPr/>
          <p:nvPr/>
        </p:nvSpPr>
        <p:spPr>
          <a:xfrm>
            <a:off x="1582018" y="1504950"/>
            <a:ext cx="1560364" cy="369332"/>
          </a:xfrm>
          <a:prstGeom prst="rect">
            <a:avLst/>
          </a:prstGeom>
        </p:spPr>
        <p:txBody>
          <a:bodyPr wrap="none">
            <a:spAutoFit/>
          </a:bodyPr>
          <a:lstStyle/>
          <a:p>
            <a:r>
              <a:rPr lang="en-US" u="sng" dirty="0"/>
              <a:t>in-the box CDS</a:t>
            </a:r>
          </a:p>
        </p:txBody>
      </p:sp>
      <p:sp>
        <p:nvSpPr>
          <p:cNvPr id="12" name="Rectangle 11">
            <a:extLst>
              <a:ext uri="{FF2B5EF4-FFF2-40B4-BE49-F238E27FC236}">
                <a16:creationId xmlns:a16="http://schemas.microsoft.com/office/drawing/2014/main" id="{E14A4E42-8ABF-453A-9000-0E10966F8623}"/>
              </a:ext>
            </a:extLst>
          </p:cNvPr>
          <p:cNvSpPr/>
          <p:nvPr/>
        </p:nvSpPr>
        <p:spPr>
          <a:xfrm>
            <a:off x="5412887" y="1504950"/>
            <a:ext cx="2661626" cy="369332"/>
          </a:xfrm>
          <a:prstGeom prst="rect">
            <a:avLst/>
          </a:prstGeom>
        </p:spPr>
        <p:txBody>
          <a:bodyPr wrap="none">
            <a:spAutoFit/>
          </a:bodyPr>
          <a:lstStyle/>
          <a:p>
            <a:r>
              <a:rPr lang="en-US" u="sng" dirty="0"/>
              <a:t>in-and-out-of-the-box CDS</a:t>
            </a:r>
          </a:p>
        </p:txBody>
      </p:sp>
      <p:sp>
        <p:nvSpPr>
          <p:cNvPr id="13" name="Rectangle 12">
            <a:extLst>
              <a:ext uri="{FF2B5EF4-FFF2-40B4-BE49-F238E27FC236}">
                <a16:creationId xmlns:a16="http://schemas.microsoft.com/office/drawing/2014/main" id="{32D0C4F0-8C32-47EE-9C32-DA7EE4CCC3E6}"/>
              </a:ext>
            </a:extLst>
          </p:cNvPr>
          <p:cNvSpPr/>
          <p:nvPr/>
        </p:nvSpPr>
        <p:spPr>
          <a:xfrm>
            <a:off x="1295400" y="4248150"/>
            <a:ext cx="6553200" cy="646331"/>
          </a:xfrm>
          <a:prstGeom prst="rect">
            <a:avLst/>
          </a:prstGeom>
        </p:spPr>
        <p:txBody>
          <a:bodyPr wrap="square">
            <a:spAutoFit/>
          </a:bodyPr>
          <a:lstStyle/>
          <a:p>
            <a:r>
              <a:rPr lang="en-US" dirty="0"/>
              <a:t>More specifically, how do we get out-of-the-box CDS functionality while still respecting the 5 rights?</a:t>
            </a:r>
          </a:p>
        </p:txBody>
      </p:sp>
    </p:spTree>
    <p:extLst>
      <p:ext uri="{BB962C8B-B14F-4D97-AF65-F5344CB8AC3E}">
        <p14:creationId xmlns:p14="http://schemas.microsoft.com/office/powerpoint/2010/main" val="17499839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020490"/>
            <a:ext cx="7772400" cy="1102519"/>
          </a:xfrm>
        </p:spPr>
        <p:txBody>
          <a:bodyPr/>
          <a:lstStyle/>
          <a:p>
            <a:r>
              <a:rPr lang="en-US" dirty="0"/>
              <a:t>REST WEB SERVICES</a:t>
            </a:r>
          </a:p>
        </p:txBody>
      </p:sp>
    </p:spTree>
    <p:extLst>
      <p:ext uri="{BB962C8B-B14F-4D97-AF65-F5344CB8AC3E}">
        <p14:creationId xmlns:p14="http://schemas.microsoft.com/office/powerpoint/2010/main" val="41693997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B4C6C0D-CDA1-43E3-8CDA-F4D3F58AC9C7}"/>
              </a:ext>
            </a:extLst>
          </p:cNvPr>
          <p:cNvSpPr>
            <a:spLocks noGrp="1"/>
          </p:cNvSpPr>
          <p:nvPr>
            <p:ph type="title" idx="4294967295"/>
          </p:nvPr>
        </p:nvSpPr>
        <p:spPr>
          <a:xfrm>
            <a:off x="628650" y="895350"/>
            <a:ext cx="7886700" cy="495907"/>
          </a:xfrm>
          <a:prstGeom prst="rect">
            <a:avLst/>
          </a:prstGeom>
        </p:spPr>
        <p:txBody>
          <a:bodyPr/>
          <a:lstStyle/>
          <a:p>
            <a:r>
              <a:rPr lang="en-US" sz="3200" dirty="0"/>
              <a:t>Web Page Request (in English)</a:t>
            </a:r>
          </a:p>
        </p:txBody>
      </p:sp>
      <p:cxnSp>
        <p:nvCxnSpPr>
          <p:cNvPr id="8" name="Straight Arrow Connector 7">
            <a:extLst>
              <a:ext uri="{FF2B5EF4-FFF2-40B4-BE49-F238E27FC236}">
                <a16:creationId xmlns:a16="http://schemas.microsoft.com/office/drawing/2014/main" id="{5758571A-85F8-4E97-A212-8258FBF32218}"/>
              </a:ext>
            </a:extLst>
          </p:cNvPr>
          <p:cNvCxnSpPr>
            <a:cxnSpLocks/>
          </p:cNvCxnSpPr>
          <p:nvPr/>
        </p:nvCxnSpPr>
        <p:spPr>
          <a:xfrm>
            <a:off x="1828800" y="2190750"/>
            <a:ext cx="0" cy="2209800"/>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03B8D2C1-5193-46DD-BB1F-06EE585441C3}"/>
              </a:ext>
            </a:extLst>
          </p:cNvPr>
          <p:cNvCxnSpPr>
            <a:cxnSpLocks/>
          </p:cNvCxnSpPr>
          <p:nvPr/>
        </p:nvCxnSpPr>
        <p:spPr>
          <a:xfrm>
            <a:off x="7315200" y="2190750"/>
            <a:ext cx="0" cy="2209800"/>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sp>
        <p:nvSpPr>
          <p:cNvPr id="12" name="Rectangle 11">
            <a:extLst>
              <a:ext uri="{FF2B5EF4-FFF2-40B4-BE49-F238E27FC236}">
                <a16:creationId xmlns:a16="http://schemas.microsoft.com/office/drawing/2014/main" id="{1B43E939-CB77-4D45-A370-EFA909363444}"/>
              </a:ext>
            </a:extLst>
          </p:cNvPr>
          <p:cNvSpPr/>
          <p:nvPr/>
        </p:nvSpPr>
        <p:spPr>
          <a:xfrm>
            <a:off x="1219200" y="1657350"/>
            <a:ext cx="1219199" cy="381000"/>
          </a:xfrm>
          <a:prstGeom prst="rect">
            <a:avLst/>
          </a:prstGeom>
          <a:solidFill>
            <a:schemeClr val="bg1"/>
          </a:solid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70C0"/>
                </a:solidFill>
              </a:rPr>
              <a:t>client</a:t>
            </a:r>
          </a:p>
        </p:txBody>
      </p:sp>
      <p:sp>
        <p:nvSpPr>
          <p:cNvPr id="13" name="Rectangle 12">
            <a:extLst>
              <a:ext uri="{FF2B5EF4-FFF2-40B4-BE49-F238E27FC236}">
                <a16:creationId xmlns:a16="http://schemas.microsoft.com/office/drawing/2014/main" id="{FE4F9FA5-3B31-4B13-BFA7-1582352B87D4}"/>
              </a:ext>
            </a:extLst>
          </p:cNvPr>
          <p:cNvSpPr/>
          <p:nvPr/>
        </p:nvSpPr>
        <p:spPr>
          <a:xfrm>
            <a:off x="6705600" y="1657350"/>
            <a:ext cx="1219199" cy="381000"/>
          </a:xfrm>
          <a:prstGeom prst="rect">
            <a:avLst/>
          </a:prstGeom>
          <a:solidFill>
            <a:schemeClr val="bg1"/>
          </a:solid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70C0"/>
                </a:solidFill>
              </a:rPr>
              <a:t>server</a:t>
            </a:r>
          </a:p>
        </p:txBody>
      </p:sp>
      <p:sp>
        <p:nvSpPr>
          <p:cNvPr id="14" name="Rectangle 13">
            <a:extLst>
              <a:ext uri="{FF2B5EF4-FFF2-40B4-BE49-F238E27FC236}">
                <a16:creationId xmlns:a16="http://schemas.microsoft.com/office/drawing/2014/main" id="{EC4DFF13-19AF-4342-B1DD-53FBA33E9165}"/>
              </a:ext>
            </a:extLst>
          </p:cNvPr>
          <p:cNvSpPr/>
          <p:nvPr/>
        </p:nvSpPr>
        <p:spPr>
          <a:xfrm>
            <a:off x="1526426" y="4387643"/>
            <a:ext cx="614271" cy="369332"/>
          </a:xfrm>
          <a:prstGeom prst="rect">
            <a:avLst/>
          </a:prstGeom>
        </p:spPr>
        <p:txBody>
          <a:bodyPr wrap="none">
            <a:spAutoFit/>
          </a:bodyPr>
          <a:lstStyle/>
          <a:p>
            <a:r>
              <a:rPr lang="en-US" dirty="0">
                <a:solidFill>
                  <a:srgbClr val="00B050"/>
                </a:solidFill>
              </a:rPr>
              <a:t>time</a:t>
            </a:r>
          </a:p>
        </p:txBody>
      </p:sp>
      <p:sp>
        <p:nvSpPr>
          <p:cNvPr id="15" name="Rectangle 14">
            <a:extLst>
              <a:ext uri="{FF2B5EF4-FFF2-40B4-BE49-F238E27FC236}">
                <a16:creationId xmlns:a16="http://schemas.microsoft.com/office/drawing/2014/main" id="{ABAD15DE-691F-467B-926A-59FFA8961D25}"/>
              </a:ext>
            </a:extLst>
          </p:cNvPr>
          <p:cNvSpPr/>
          <p:nvPr/>
        </p:nvSpPr>
        <p:spPr>
          <a:xfrm>
            <a:off x="7003303" y="4387643"/>
            <a:ext cx="614271" cy="369332"/>
          </a:xfrm>
          <a:prstGeom prst="rect">
            <a:avLst/>
          </a:prstGeom>
        </p:spPr>
        <p:txBody>
          <a:bodyPr wrap="none">
            <a:spAutoFit/>
          </a:bodyPr>
          <a:lstStyle/>
          <a:p>
            <a:r>
              <a:rPr lang="en-US" dirty="0">
                <a:solidFill>
                  <a:srgbClr val="00B050"/>
                </a:solidFill>
              </a:rPr>
              <a:t>time</a:t>
            </a:r>
          </a:p>
        </p:txBody>
      </p:sp>
      <p:sp>
        <p:nvSpPr>
          <p:cNvPr id="16" name="Rectangle 15">
            <a:extLst>
              <a:ext uri="{FF2B5EF4-FFF2-40B4-BE49-F238E27FC236}">
                <a16:creationId xmlns:a16="http://schemas.microsoft.com/office/drawing/2014/main" id="{49DF1848-71E9-4462-B439-024F7EAFC94F}"/>
              </a:ext>
            </a:extLst>
          </p:cNvPr>
          <p:cNvSpPr/>
          <p:nvPr/>
        </p:nvSpPr>
        <p:spPr>
          <a:xfrm>
            <a:off x="2570537" y="1657350"/>
            <a:ext cx="3982663" cy="381000"/>
          </a:xfrm>
          <a:prstGeom prst="rect">
            <a:avLst/>
          </a:prstGeom>
          <a:solidFill>
            <a:schemeClr val="bg1"/>
          </a:solid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70C0"/>
                </a:solidFill>
              </a:rPr>
              <a:t>wide area data network</a:t>
            </a:r>
          </a:p>
        </p:txBody>
      </p:sp>
      <p:cxnSp>
        <p:nvCxnSpPr>
          <p:cNvPr id="19" name="Straight Connector 18">
            <a:extLst>
              <a:ext uri="{FF2B5EF4-FFF2-40B4-BE49-F238E27FC236}">
                <a16:creationId xmlns:a16="http://schemas.microsoft.com/office/drawing/2014/main" id="{0808B52E-BCB5-4124-A4B3-4627A3D0BFBB}"/>
              </a:ext>
            </a:extLst>
          </p:cNvPr>
          <p:cNvCxnSpPr>
            <a:stCxn id="12" idx="3"/>
            <a:endCxn id="16" idx="1"/>
          </p:cNvCxnSpPr>
          <p:nvPr/>
        </p:nvCxnSpPr>
        <p:spPr>
          <a:xfrm>
            <a:off x="2438399" y="1847850"/>
            <a:ext cx="132138"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19A2E45B-A197-479A-A401-45838E002E7D}"/>
              </a:ext>
            </a:extLst>
          </p:cNvPr>
          <p:cNvCxnSpPr>
            <a:cxnSpLocks/>
            <a:stCxn id="16" idx="3"/>
            <a:endCxn id="13" idx="1"/>
          </p:cNvCxnSpPr>
          <p:nvPr/>
        </p:nvCxnSpPr>
        <p:spPr>
          <a:xfrm>
            <a:off x="6553200" y="1847850"/>
            <a:ext cx="1524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7" name="Straight Arrow Connector 26">
            <a:extLst>
              <a:ext uri="{FF2B5EF4-FFF2-40B4-BE49-F238E27FC236}">
                <a16:creationId xmlns:a16="http://schemas.microsoft.com/office/drawing/2014/main" id="{2EF1F82A-802C-4E69-BE00-19884E96449E}"/>
              </a:ext>
            </a:extLst>
          </p:cNvPr>
          <p:cNvCxnSpPr/>
          <p:nvPr/>
        </p:nvCxnSpPr>
        <p:spPr>
          <a:xfrm>
            <a:off x="1828800" y="2343150"/>
            <a:ext cx="5481638" cy="838200"/>
          </a:xfrm>
          <a:prstGeom prst="straightConnector1">
            <a:avLst/>
          </a:prstGeom>
          <a:ln>
            <a:solidFill>
              <a:schemeClr val="tx1"/>
            </a:solidFill>
            <a:prstDash val="sysDash"/>
            <a:tailEnd type="triangle"/>
          </a:ln>
        </p:spPr>
        <p:style>
          <a:lnRef idx="2">
            <a:schemeClr val="accent1"/>
          </a:lnRef>
          <a:fillRef idx="0">
            <a:schemeClr val="accent1"/>
          </a:fillRef>
          <a:effectRef idx="1">
            <a:schemeClr val="accent1"/>
          </a:effectRef>
          <a:fontRef idx="minor">
            <a:schemeClr val="tx1"/>
          </a:fontRef>
        </p:style>
      </p:cxnSp>
      <p:sp>
        <p:nvSpPr>
          <p:cNvPr id="28" name="Rectangle 27">
            <a:extLst>
              <a:ext uri="{FF2B5EF4-FFF2-40B4-BE49-F238E27FC236}">
                <a16:creationId xmlns:a16="http://schemas.microsoft.com/office/drawing/2014/main" id="{9B39FB44-A061-45AE-A272-47A5A78135D2}"/>
              </a:ext>
            </a:extLst>
          </p:cNvPr>
          <p:cNvSpPr/>
          <p:nvPr/>
        </p:nvSpPr>
        <p:spPr>
          <a:xfrm rot="547352">
            <a:off x="3127790" y="2387084"/>
            <a:ext cx="2888419" cy="369332"/>
          </a:xfrm>
          <a:prstGeom prst="rect">
            <a:avLst/>
          </a:prstGeom>
        </p:spPr>
        <p:txBody>
          <a:bodyPr wrap="none">
            <a:spAutoFit/>
          </a:bodyPr>
          <a:lstStyle/>
          <a:p>
            <a:r>
              <a:rPr lang="en-US" dirty="0"/>
              <a:t>send me an HTML document</a:t>
            </a:r>
          </a:p>
        </p:txBody>
      </p:sp>
      <p:cxnSp>
        <p:nvCxnSpPr>
          <p:cNvPr id="29" name="Straight Arrow Connector 28">
            <a:extLst>
              <a:ext uri="{FF2B5EF4-FFF2-40B4-BE49-F238E27FC236}">
                <a16:creationId xmlns:a16="http://schemas.microsoft.com/office/drawing/2014/main" id="{5BDF7B8E-5A34-4327-97FD-CF392BB330D0}"/>
              </a:ext>
            </a:extLst>
          </p:cNvPr>
          <p:cNvCxnSpPr>
            <a:cxnSpLocks/>
          </p:cNvCxnSpPr>
          <p:nvPr/>
        </p:nvCxnSpPr>
        <p:spPr>
          <a:xfrm flipH="1">
            <a:off x="1828800" y="3392552"/>
            <a:ext cx="5481637" cy="842691"/>
          </a:xfrm>
          <a:prstGeom prst="straightConnector1">
            <a:avLst/>
          </a:prstGeom>
          <a:ln>
            <a:solidFill>
              <a:schemeClr val="tx1"/>
            </a:solidFill>
            <a:prstDash val="sysDash"/>
            <a:tailEnd type="triangle"/>
          </a:ln>
        </p:spPr>
        <p:style>
          <a:lnRef idx="2">
            <a:schemeClr val="accent1"/>
          </a:lnRef>
          <a:fillRef idx="0">
            <a:schemeClr val="accent1"/>
          </a:fillRef>
          <a:effectRef idx="1">
            <a:schemeClr val="accent1"/>
          </a:effectRef>
          <a:fontRef idx="minor">
            <a:schemeClr val="tx1"/>
          </a:fontRef>
        </p:style>
      </p:cxnSp>
      <p:sp>
        <p:nvSpPr>
          <p:cNvPr id="34" name="Rectangle 33">
            <a:extLst>
              <a:ext uri="{FF2B5EF4-FFF2-40B4-BE49-F238E27FC236}">
                <a16:creationId xmlns:a16="http://schemas.microsoft.com/office/drawing/2014/main" id="{5E1FF149-098C-4D46-801E-4F3E6B5DB91D}"/>
              </a:ext>
            </a:extLst>
          </p:cNvPr>
          <p:cNvSpPr/>
          <p:nvPr/>
        </p:nvSpPr>
        <p:spPr>
          <a:xfrm rot="21080840">
            <a:off x="2955115" y="3421618"/>
            <a:ext cx="3233770" cy="369332"/>
          </a:xfrm>
          <a:prstGeom prst="rect">
            <a:avLst/>
          </a:prstGeom>
        </p:spPr>
        <p:txBody>
          <a:bodyPr wrap="none">
            <a:spAutoFit/>
          </a:bodyPr>
          <a:lstStyle/>
          <a:p>
            <a:r>
              <a:rPr lang="en-US" dirty="0"/>
              <a:t>OK, here's your HTML document</a:t>
            </a:r>
          </a:p>
        </p:txBody>
      </p:sp>
    </p:spTree>
    <p:extLst>
      <p:ext uri="{BB962C8B-B14F-4D97-AF65-F5344CB8AC3E}">
        <p14:creationId xmlns:p14="http://schemas.microsoft.com/office/powerpoint/2010/main" val="31567380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971550"/>
            <a:ext cx="7772400" cy="1102519"/>
          </a:xfrm>
        </p:spPr>
        <p:txBody>
          <a:bodyPr/>
          <a:lstStyle/>
          <a:p>
            <a:r>
              <a:rPr lang="en-US" dirty="0"/>
              <a:t>DISCLOSURES</a:t>
            </a:r>
          </a:p>
        </p:txBody>
      </p:sp>
      <p:sp>
        <p:nvSpPr>
          <p:cNvPr id="3" name="Subtitle 2"/>
          <p:cNvSpPr>
            <a:spLocks noGrp="1"/>
          </p:cNvSpPr>
          <p:nvPr>
            <p:ph type="subTitle" idx="1"/>
          </p:nvPr>
        </p:nvSpPr>
        <p:spPr>
          <a:xfrm>
            <a:off x="1371600" y="1688635"/>
            <a:ext cx="6400800" cy="3050225"/>
          </a:xfrm>
        </p:spPr>
        <p:txBody>
          <a:bodyPr>
            <a:normAutofit/>
          </a:bodyPr>
          <a:lstStyle/>
          <a:p>
            <a:endParaRPr lang="en-US" sz="2400" dirty="0"/>
          </a:p>
          <a:p>
            <a:r>
              <a:rPr lang="en-US" sz="2400" dirty="0"/>
              <a:t>I have no financial relationships with commercial interests to disclose</a:t>
            </a:r>
          </a:p>
          <a:p>
            <a:endParaRPr lang="en-US" sz="2400" dirty="0"/>
          </a:p>
          <a:p>
            <a:r>
              <a:rPr lang="en-US" sz="2400" dirty="0"/>
              <a:t>My presentation does/does not include discussion of off-label or investigational use.</a:t>
            </a:r>
          </a:p>
        </p:txBody>
      </p:sp>
    </p:spTree>
    <p:extLst>
      <p:ext uri="{BB962C8B-B14F-4D97-AF65-F5344CB8AC3E}">
        <p14:creationId xmlns:p14="http://schemas.microsoft.com/office/powerpoint/2010/main" val="33333978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B4C6C0D-CDA1-43E3-8CDA-F4D3F58AC9C7}"/>
              </a:ext>
            </a:extLst>
          </p:cNvPr>
          <p:cNvSpPr>
            <a:spLocks noGrp="1"/>
          </p:cNvSpPr>
          <p:nvPr>
            <p:ph type="title" idx="4294967295"/>
          </p:nvPr>
        </p:nvSpPr>
        <p:spPr>
          <a:xfrm>
            <a:off x="628650" y="895350"/>
            <a:ext cx="7886700" cy="495907"/>
          </a:xfrm>
          <a:prstGeom prst="rect">
            <a:avLst/>
          </a:prstGeom>
        </p:spPr>
        <p:txBody>
          <a:bodyPr/>
          <a:lstStyle/>
          <a:p>
            <a:r>
              <a:rPr lang="en-US" sz="3200" dirty="0"/>
              <a:t>Web Page Request (in HTTP)</a:t>
            </a:r>
          </a:p>
        </p:txBody>
      </p:sp>
      <p:cxnSp>
        <p:nvCxnSpPr>
          <p:cNvPr id="8" name="Straight Arrow Connector 7">
            <a:extLst>
              <a:ext uri="{FF2B5EF4-FFF2-40B4-BE49-F238E27FC236}">
                <a16:creationId xmlns:a16="http://schemas.microsoft.com/office/drawing/2014/main" id="{5758571A-85F8-4E97-A212-8258FBF32218}"/>
              </a:ext>
            </a:extLst>
          </p:cNvPr>
          <p:cNvCxnSpPr>
            <a:cxnSpLocks/>
          </p:cNvCxnSpPr>
          <p:nvPr/>
        </p:nvCxnSpPr>
        <p:spPr>
          <a:xfrm>
            <a:off x="1828800" y="2190750"/>
            <a:ext cx="0" cy="2209800"/>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03B8D2C1-5193-46DD-BB1F-06EE585441C3}"/>
              </a:ext>
            </a:extLst>
          </p:cNvPr>
          <p:cNvCxnSpPr>
            <a:cxnSpLocks/>
          </p:cNvCxnSpPr>
          <p:nvPr/>
        </p:nvCxnSpPr>
        <p:spPr>
          <a:xfrm>
            <a:off x="7315200" y="2190750"/>
            <a:ext cx="0" cy="2209800"/>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sp>
        <p:nvSpPr>
          <p:cNvPr id="12" name="Rectangle 11">
            <a:extLst>
              <a:ext uri="{FF2B5EF4-FFF2-40B4-BE49-F238E27FC236}">
                <a16:creationId xmlns:a16="http://schemas.microsoft.com/office/drawing/2014/main" id="{1B43E939-CB77-4D45-A370-EFA909363444}"/>
              </a:ext>
            </a:extLst>
          </p:cNvPr>
          <p:cNvSpPr/>
          <p:nvPr/>
        </p:nvSpPr>
        <p:spPr>
          <a:xfrm>
            <a:off x="1219200" y="1657350"/>
            <a:ext cx="1219199" cy="381000"/>
          </a:xfrm>
          <a:prstGeom prst="rect">
            <a:avLst/>
          </a:prstGeom>
          <a:solidFill>
            <a:schemeClr val="bg1"/>
          </a:solid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70C0"/>
                </a:solidFill>
              </a:rPr>
              <a:t>client</a:t>
            </a:r>
          </a:p>
        </p:txBody>
      </p:sp>
      <p:sp>
        <p:nvSpPr>
          <p:cNvPr id="13" name="Rectangle 12">
            <a:extLst>
              <a:ext uri="{FF2B5EF4-FFF2-40B4-BE49-F238E27FC236}">
                <a16:creationId xmlns:a16="http://schemas.microsoft.com/office/drawing/2014/main" id="{FE4F9FA5-3B31-4B13-BFA7-1582352B87D4}"/>
              </a:ext>
            </a:extLst>
          </p:cNvPr>
          <p:cNvSpPr/>
          <p:nvPr/>
        </p:nvSpPr>
        <p:spPr>
          <a:xfrm>
            <a:off x="6705600" y="1657350"/>
            <a:ext cx="1219199" cy="381000"/>
          </a:xfrm>
          <a:prstGeom prst="rect">
            <a:avLst/>
          </a:prstGeom>
          <a:solidFill>
            <a:schemeClr val="bg1"/>
          </a:solid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70C0"/>
                </a:solidFill>
              </a:rPr>
              <a:t>server</a:t>
            </a:r>
          </a:p>
        </p:txBody>
      </p:sp>
      <p:sp>
        <p:nvSpPr>
          <p:cNvPr id="14" name="Rectangle 13">
            <a:extLst>
              <a:ext uri="{FF2B5EF4-FFF2-40B4-BE49-F238E27FC236}">
                <a16:creationId xmlns:a16="http://schemas.microsoft.com/office/drawing/2014/main" id="{EC4DFF13-19AF-4342-B1DD-53FBA33E9165}"/>
              </a:ext>
            </a:extLst>
          </p:cNvPr>
          <p:cNvSpPr/>
          <p:nvPr/>
        </p:nvSpPr>
        <p:spPr>
          <a:xfrm>
            <a:off x="1526426" y="4387643"/>
            <a:ext cx="614271" cy="369332"/>
          </a:xfrm>
          <a:prstGeom prst="rect">
            <a:avLst/>
          </a:prstGeom>
        </p:spPr>
        <p:txBody>
          <a:bodyPr wrap="none">
            <a:spAutoFit/>
          </a:bodyPr>
          <a:lstStyle/>
          <a:p>
            <a:r>
              <a:rPr lang="en-US" dirty="0">
                <a:solidFill>
                  <a:srgbClr val="00B050"/>
                </a:solidFill>
              </a:rPr>
              <a:t>time</a:t>
            </a:r>
          </a:p>
        </p:txBody>
      </p:sp>
      <p:sp>
        <p:nvSpPr>
          <p:cNvPr id="15" name="Rectangle 14">
            <a:extLst>
              <a:ext uri="{FF2B5EF4-FFF2-40B4-BE49-F238E27FC236}">
                <a16:creationId xmlns:a16="http://schemas.microsoft.com/office/drawing/2014/main" id="{ABAD15DE-691F-467B-926A-59FFA8961D25}"/>
              </a:ext>
            </a:extLst>
          </p:cNvPr>
          <p:cNvSpPr/>
          <p:nvPr/>
        </p:nvSpPr>
        <p:spPr>
          <a:xfrm>
            <a:off x="7003303" y="4387643"/>
            <a:ext cx="614271" cy="369332"/>
          </a:xfrm>
          <a:prstGeom prst="rect">
            <a:avLst/>
          </a:prstGeom>
        </p:spPr>
        <p:txBody>
          <a:bodyPr wrap="none">
            <a:spAutoFit/>
          </a:bodyPr>
          <a:lstStyle/>
          <a:p>
            <a:r>
              <a:rPr lang="en-US" dirty="0">
                <a:solidFill>
                  <a:srgbClr val="00B050"/>
                </a:solidFill>
              </a:rPr>
              <a:t>time</a:t>
            </a:r>
          </a:p>
        </p:txBody>
      </p:sp>
      <p:sp>
        <p:nvSpPr>
          <p:cNvPr id="16" name="Rectangle 15">
            <a:extLst>
              <a:ext uri="{FF2B5EF4-FFF2-40B4-BE49-F238E27FC236}">
                <a16:creationId xmlns:a16="http://schemas.microsoft.com/office/drawing/2014/main" id="{49DF1848-71E9-4462-B439-024F7EAFC94F}"/>
              </a:ext>
            </a:extLst>
          </p:cNvPr>
          <p:cNvSpPr/>
          <p:nvPr/>
        </p:nvSpPr>
        <p:spPr>
          <a:xfrm>
            <a:off x="2570537" y="1657350"/>
            <a:ext cx="3982663" cy="381000"/>
          </a:xfrm>
          <a:prstGeom prst="rect">
            <a:avLst/>
          </a:prstGeom>
          <a:solidFill>
            <a:schemeClr val="bg1"/>
          </a:solid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70C0"/>
                </a:solidFill>
              </a:rPr>
              <a:t>wide area data network</a:t>
            </a:r>
          </a:p>
        </p:txBody>
      </p:sp>
      <p:cxnSp>
        <p:nvCxnSpPr>
          <p:cNvPr id="19" name="Straight Connector 18">
            <a:extLst>
              <a:ext uri="{FF2B5EF4-FFF2-40B4-BE49-F238E27FC236}">
                <a16:creationId xmlns:a16="http://schemas.microsoft.com/office/drawing/2014/main" id="{0808B52E-BCB5-4124-A4B3-4627A3D0BFBB}"/>
              </a:ext>
            </a:extLst>
          </p:cNvPr>
          <p:cNvCxnSpPr>
            <a:stCxn id="12" idx="3"/>
            <a:endCxn id="16" idx="1"/>
          </p:cNvCxnSpPr>
          <p:nvPr/>
        </p:nvCxnSpPr>
        <p:spPr>
          <a:xfrm>
            <a:off x="2438399" y="1847850"/>
            <a:ext cx="132138"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19A2E45B-A197-479A-A401-45838E002E7D}"/>
              </a:ext>
            </a:extLst>
          </p:cNvPr>
          <p:cNvCxnSpPr>
            <a:cxnSpLocks/>
            <a:stCxn id="16" idx="3"/>
            <a:endCxn id="13" idx="1"/>
          </p:cNvCxnSpPr>
          <p:nvPr/>
        </p:nvCxnSpPr>
        <p:spPr>
          <a:xfrm>
            <a:off x="6553200" y="1847850"/>
            <a:ext cx="1524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7" name="Straight Arrow Connector 26">
            <a:extLst>
              <a:ext uri="{FF2B5EF4-FFF2-40B4-BE49-F238E27FC236}">
                <a16:creationId xmlns:a16="http://schemas.microsoft.com/office/drawing/2014/main" id="{2EF1F82A-802C-4E69-BE00-19884E96449E}"/>
              </a:ext>
            </a:extLst>
          </p:cNvPr>
          <p:cNvCxnSpPr/>
          <p:nvPr/>
        </p:nvCxnSpPr>
        <p:spPr>
          <a:xfrm>
            <a:off x="1828800" y="2343150"/>
            <a:ext cx="5481638" cy="838200"/>
          </a:xfrm>
          <a:prstGeom prst="straightConnector1">
            <a:avLst/>
          </a:prstGeom>
          <a:ln>
            <a:solidFill>
              <a:schemeClr val="tx1"/>
            </a:solidFill>
            <a:prstDash val="sysDash"/>
            <a:tailEnd type="triangle"/>
          </a:ln>
        </p:spPr>
        <p:style>
          <a:lnRef idx="2">
            <a:schemeClr val="accent1"/>
          </a:lnRef>
          <a:fillRef idx="0">
            <a:schemeClr val="accent1"/>
          </a:fillRef>
          <a:effectRef idx="1">
            <a:schemeClr val="accent1"/>
          </a:effectRef>
          <a:fontRef idx="minor">
            <a:schemeClr val="tx1"/>
          </a:fontRef>
        </p:style>
      </p:cxnSp>
      <p:sp>
        <p:nvSpPr>
          <p:cNvPr id="28" name="Rectangle 27">
            <a:extLst>
              <a:ext uri="{FF2B5EF4-FFF2-40B4-BE49-F238E27FC236}">
                <a16:creationId xmlns:a16="http://schemas.microsoft.com/office/drawing/2014/main" id="{9B39FB44-A061-45AE-A272-47A5A78135D2}"/>
              </a:ext>
            </a:extLst>
          </p:cNvPr>
          <p:cNvSpPr/>
          <p:nvPr/>
        </p:nvSpPr>
        <p:spPr>
          <a:xfrm rot="547352">
            <a:off x="2744226" y="2387084"/>
            <a:ext cx="3655553" cy="369332"/>
          </a:xfrm>
          <a:prstGeom prst="rect">
            <a:avLst/>
          </a:prstGeom>
        </p:spPr>
        <p:txBody>
          <a:bodyPr wrap="none">
            <a:spAutoFit/>
          </a:bodyPr>
          <a:lstStyle/>
          <a:p>
            <a:r>
              <a:rPr lang="en-US" dirty="0"/>
              <a:t>REQUEST: HTTP GET /document.html</a:t>
            </a:r>
          </a:p>
        </p:txBody>
      </p:sp>
      <p:cxnSp>
        <p:nvCxnSpPr>
          <p:cNvPr id="29" name="Straight Arrow Connector 28">
            <a:extLst>
              <a:ext uri="{FF2B5EF4-FFF2-40B4-BE49-F238E27FC236}">
                <a16:creationId xmlns:a16="http://schemas.microsoft.com/office/drawing/2014/main" id="{5BDF7B8E-5A34-4327-97FD-CF392BB330D0}"/>
              </a:ext>
            </a:extLst>
          </p:cNvPr>
          <p:cNvCxnSpPr>
            <a:cxnSpLocks/>
          </p:cNvCxnSpPr>
          <p:nvPr/>
        </p:nvCxnSpPr>
        <p:spPr>
          <a:xfrm flipH="1">
            <a:off x="1828800" y="3392552"/>
            <a:ext cx="5481637" cy="842691"/>
          </a:xfrm>
          <a:prstGeom prst="straightConnector1">
            <a:avLst/>
          </a:prstGeom>
          <a:ln>
            <a:solidFill>
              <a:schemeClr val="tx1"/>
            </a:solidFill>
            <a:prstDash val="sysDash"/>
            <a:tailEnd type="triangle"/>
          </a:ln>
        </p:spPr>
        <p:style>
          <a:lnRef idx="2">
            <a:schemeClr val="accent1"/>
          </a:lnRef>
          <a:fillRef idx="0">
            <a:schemeClr val="accent1"/>
          </a:fillRef>
          <a:effectRef idx="1">
            <a:schemeClr val="accent1"/>
          </a:effectRef>
          <a:fontRef idx="minor">
            <a:schemeClr val="tx1"/>
          </a:fontRef>
        </p:style>
      </p:cxnSp>
      <p:sp>
        <p:nvSpPr>
          <p:cNvPr id="34" name="Rectangle 33">
            <a:extLst>
              <a:ext uri="{FF2B5EF4-FFF2-40B4-BE49-F238E27FC236}">
                <a16:creationId xmlns:a16="http://schemas.microsoft.com/office/drawing/2014/main" id="{5E1FF149-098C-4D46-801E-4F3E6B5DB91D}"/>
              </a:ext>
            </a:extLst>
          </p:cNvPr>
          <p:cNvSpPr/>
          <p:nvPr/>
        </p:nvSpPr>
        <p:spPr>
          <a:xfrm rot="21080840">
            <a:off x="2200266" y="3421618"/>
            <a:ext cx="4743478" cy="369332"/>
          </a:xfrm>
          <a:prstGeom prst="rect">
            <a:avLst/>
          </a:prstGeom>
        </p:spPr>
        <p:txBody>
          <a:bodyPr wrap="none">
            <a:spAutoFit/>
          </a:bodyPr>
          <a:lstStyle/>
          <a:p>
            <a:r>
              <a:rPr lang="en-US" dirty="0"/>
              <a:t>RESPONSE: HTTP 200, &lt;html&gt;blah, blah&lt;/html&gt;</a:t>
            </a:r>
            <a:r>
              <a:rPr lang="en-US" baseline="30000" dirty="0"/>
              <a:t>‡</a:t>
            </a:r>
          </a:p>
        </p:txBody>
      </p:sp>
      <p:sp>
        <p:nvSpPr>
          <p:cNvPr id="2" name="Rectangle 1">
            <a:extLst>
              <a:ext uri="{FF2B5EF4-FFF2-40B4-BE49-F238E27FC236}">
                <a16:creationId xmlns:a16="http://schemas.microsoft.com/office/drawing/2014/main" id="{AEE27B7D-FC37-4EEB-B6F5-1F01455635F9}"/>
              </a:ext>
            </a:extLst>
          </p:cNvPr>
          <p:cNvSpPr/>
          <p:nvPr/>
        </p:nvSpPr>
        <p:spPr>
          <a:xfrm>
            <a:off x="2119059" y="4471626"/>
            <a:ext cx="4908056" cy="646331"/>
          </a:xfrm>
          <a:prstGeom prst="rect">
            <a:avLst/>
          </a:prstGeom>
        </p:spPr>
        <p:txBody>
          <a:bodyPr wrap="square">
            <a:spAutoFit/>
          </a:bodyPr>
          <a:lstStyle/>
          <a:p>
            <a:r>
              <a:rPr lang="en-US" dirty="0"/>
              <a:t>‡The HTML document in the response payload represents both the </a:t>
            </a:r>
            <a:r>
              <a:rPr lang="en-US" i="1" dirty="0"/>
              <a:t>content</a:t>
            </a:r>
            <a:r>
              <a:rPr lang="en-US" dirty="0"/>
              <a:t> and the </a:t>
            </a:r>
            <a:r>
              <a:rPr lang="en-US" i="1" dirty="0"/>
              <a:t>presentation</a:t>
            </a:r>
            <a:r>
              <a:rPr lang="en-US" dirty="0"/>
              <a:t>.</a:t>
            </a:r>
          </a:p>
        </p:txBody>
      </p:sp>
    </p:spTree>
    <p:extLst>
      <p:ext uri="{BB962C8B-B14F-4D97-AF65-F5344CB8AC3E}">
        <p14:creationId xmlns:p14="http://schemas.microsoft.com/office/powerpoint/2010/main" val="14404412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B4C6C0D-CDA1-43E3-8CDA-F4D3F58AC9C7}"/>
              </a:ext>
            </a:extLst>
          </p:cNvPr>
          <p:cNvSpPr>
            <a:spLocks noGrp="1"/>
          </p:cNvSpPr>
          <p:nvPr>
            <p:ph type="title" idx="4294967295"/>
          </p:nvPr>
        </p:nvSpPr>
        <p:spPr>
          <a:xfrm>
            <a:off x="628650" y="895350"/>
            <a:ext cx="7886700" cy="495907"/>
          </a:xfrm>
          <a:prstGeom prst="rect">
            <a:avLst/>
          </a:prstGeom>
        </p:spPr>
        <p:txBody>
          <a:bodyPr/>
          <a:lstStyle/>
          <a:p>
            <a:r>
              <a:rPr lang="en-US" sz="3200" dirty="0"/>
              <a:t>Web Service Request (in English)</a:t>
            </a:r>
          </a:p>
        </p:txBody>
      </p:sp>
      <p:cxnSp>
        <p:nvCxnSpPr>
          <p:cNvPr id="8" name="Straight Arrow Connector 7">
            <a:extLst>
              <a:ext uri="{FF2B5EF4-FFF2-40B4-BE49-F238E27FC236}">
                <a16:creationId xmlns:a16="http://schemas.microsoft.com/office/drawing/2014/main" id="{5758571A-85F8-4E97-A212-8258FBF32218}"/>
              </a:ext>
            </a:extLst>
          </p:cNvPr>
          <p:cNvCxnSpPr>
            <a:cxnSpLocks/>
          </p:cNvCxnSpPr>
          <p:nvPr/>
        </p:nvCxnSpPr>
        <p:spPr>
          <a:xfrm>
            <a:off x="1828800" y="2190750"/>
            <a:ext cx="0" cy="2209800"/>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03B8D2C1-5193-46DD-BB1F-06EE585441C3}"/>
              </a:ext>
            </a:extLst>
          </p:cNvPr>
          <p:cNvCxnSpPr>
            <a:cxnSpLocks/>
          </p:cNvCxnSpPr>
          <p:nvPr/>
        </p:nvCxnSpPr>
        <p:spPr>
          <a:xfrm>
            <a:off x="7315200" y="2190750"/>
            <a:ext cx="0" cy="2209800"/>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sp>
        <p:nvSpPr>
          <p:cNvPr id="12" name="Rectangle 11">
            <a:extLst>
              <a:ext uri="{FF2B5EF4-FFF2-40B4-BE49-F238E27FC236}">
                <a16:creationId xmlns:a16="http://schemas.microsoft.com/office/drawing/2014/main" id="{1B43E939-CB77-4D45-A370-EFA909363444}"/>
              </a:ext>
            </a:extLst>
          </p:cNvPr>
          <p:cNvSpPr/>
          <p:nvPr/>
        </p:nvSpPr>
        <p:spPr>
          <a:xfrm>
            <a:off x="1219200" y="1657350"/>
            <a:ext cx="1219199" cy="381000"/>
          </a:xfrm>
          <a:prstGeom prst="rect">
            <a:avLst/>
          </a:prstGeom>
          <a:solidFill>
            <a:schemeClr val="bg1"/>
          </a:solid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70C0"/>
                </a:solidFill>
              </a:rPr>
              <a:t>client</a:t>
            </a:r>
          </a:p>
        </p:txBody>
      </p:sp>
      <p:sp>
        <p:nvSpPr>
          <p:cNvPr id="13" name="Rectangle 12">
            <a:extLst>
              <a:ext uri="{FF2B5EF4-FFF2-40B4-BE49-F238E27FC236}">
                <a16:creationId xmlns:a16="http://schemas.microsoft.com/office/drawing/2014/main" id="{FE4F9FA5-3B31-4B13-BFA7-1582352B87D4}"/>
              </a:ext>
            </a:extLst>
          </p:cNvPr>
          <p:cNvSpPr/>
          <p:nvPr/>
        </p:nvSpPr>
        <p:spPr>
          <a:xfrm>
            <a:off x="6705600" y="1657350"/>
            <a:ext cx="1219199" cy="381000"/>
          </a:xfrm>
          <a:prstGeom prst="rect">
            <a:avLst/>
          </a:prstGeom>
          <a:solidFill>
            <a:schemeClr val="bg1"/>
          </a:solid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70C0"/>
                </a:solidFill>
              </a:rPr>
              <a:t>server</a:t>
            </a:r>
          </a:p>
        </p:txBody>
      </p:sp>
      <p:sp>
        <p:nvSpPr>
          <p:cNvPr id="14" name="Rectangle 13">
            <a:extLst>
              <a:ext uri="{FF2B5EF4-FFF2-40B4-BE49-F238E27FC236}">
                <a16:creationId xmlns:a16="http://schemas.microsoft.com/office/drawing/2014/main" id="{EC4DFF13-19AF-4342-B1DD-53FBA33E9165}"/>
              </a:ext>
            </a:extLst>
          </p:cNvPr>
          <p:cNvSpPr/>
          <p:nvPr/>
        </p:nvSpPr>
        <p:spPr>
          <a:xfrm>
            <a:off x="1526426" y="4387643"/>
            <a:ext cx="614271" cy="369332"/>
          </a:xfrm>
          <a:prstGeom prst="rect">
            <a:avLst/>
          </a:prstGeom>
        </p:spPr>
        <p:txBody>
          <a:bodyPr wrap="none">
            <a:spAutoFit/>
          </a:bodyPr>
          <a:lstStyle/>
          <a:p>
            <a:r>
              <a:rPr lang="en-US" dirty="0">
                <a:solidFill>
                  <a:srgbClr val="00B050"/>
                </a:solidFill>
              </a:rPr>
              <a:t>time</a:t>
            </a:r>
          </a:p>
        </p:txBody>
      </p:sp>
      <p:sp>
        <p:nvSpPr>
          <p:cNvPr id="15" name="Rectangle 14">
            <a:extLst>
              <a:ext uri="{FF2B5EF4-FFF2-40B4-BE49-F238E27FC236}">
                <a16:creationId xmlns:a16="http://schemas.microsoft.com/office/drawing/2014/main" id="{ABAD15DE-691F-467B-926A-59FFA8961D25}"/>
              </a:ext>
            </a:extLst>
          </p:cNvPr>
          <p:cNvSpPr/>
          <p:nvPr/>
        </p:nvSpPr>
        <p:spPr>
          <a:xfrm>
            <a:off x="7003303" y="4387643"/>
            <a:ext cx="614271" cy="369332"/>
          </a:xfrm>
          <a:prstGeom prst="rect">
            <a:avLst/>
          </a:prstGeom>
        </p:spPr>
        <p:txBody>
          <a:bodyPr wrap="none">
            <a:spAutoFit/>
          </a:bodyPr>
          <a:lstStyle/>
          <a:p>
            <a:r>
              <a:rPr lang="en-US" dirty="0">
                <a:solidFill>
                  <a:srgbClr val="00B050"/>
                </a:solidFill>
              </a:rPr>
              <a:t>time</a:t>
            </a:r>
          </a:p>
        </p:txBody>
      </p:sp>
      <p:sp>
        <p:nvSpPr>
          <p:cNvPr id="16" name="Rectangle 15">
            <a:extLst>
              <a:ext uri="{FF2B5EF4-FFF2-40B4-BE49-F238E27FC236}">
                <a16:creationId xmlns:a16="http://schemas.microsoft.com/office/drawing/2014/main" id="{49DF1848-71E9-4462-B439-024F7EAFC94F}"/>
              </a:ext>
            </a:extLst>
          </p:cNvPr>
          <p:cNvSpPr/>
          <p:nvPr/>
        </p:nvSpPr>
        <p:spPr>
          <a:xfrm>
            <a:off x="2570537" y="1657350"/>
            <a:ext cx="3982663" cy="381000"/>
          </a:xfrm>
          <a:prstGeom prst="rect">
            <a:avLst/>
          </a:prstGeom>
          <a:solidFill>
            <a:schemeClr val="bg1"/>
          </a:solid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70C0"/>
                </a:solidFill>
              </a:rPr>
              <a:t>wide area data network</a:t>
            </a:r>
          </a:p>
        </p:txBody>
      </p:sp>
      <p:cxnSp>
        <p:nvCxnSpPr>
          <p:cNvPr id="19" name="Straight Connector 18">
            <a:extLst>
              <a:ext uri="{FF2B5EF4-FFF2-40B4-BE49-F238E27FC236}">
                <a16:creationId xmlns:a16="http://schemas.microsoft.com/office/drawing/2014/main" id="{0808B52E-BCB5-4124-A4B3-4627A3D0BFBB}"/>
              </a:ext>
            </a:extLst>
          </p:cNvPr>
          <p:cNvCxnSpPr>
            <a:stCxn id="12" idx="3"/>
            <a:endCxn id="16" idx="1"/>
          </p:cNvCxnSpPr>
          <p:nvPr/>
        </p:nvCxnSpPr>
        <p:spPr>
          <a:xfrm>
            <a:off x="2438399" y="1847850"/>
            <a:ext cx="132138"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19A2E45B-A197-479A-A401-45838E002E7D}"/>
              </a:ext>
            </a:extLst>
          </p:cNvPr>
          <p:cNvCxnSpPr>
            <a:cxnSpLocks/>
            <a:stCxn id="16" idx="3"/>
            <a:endCxn id="13" idx="1"/>
          </p:cNvCxnSpPr>
          <p:nvPr/>
        </p:nvCxnSpPr>
        <p:spPr>
          <a:xfrm>
            <a:off x="6553200" y="1847850"/>
            <a:ext cx="1524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7" name="Straight Arrow Connector 26">
            <a:extLst>
              <a:ext uri="{FF2B5EF4-FFF2-40B4-BE49-F238E27FC236}">
                <a16:creationId xmlns:a16="http://schemas.microsoft.com/office/drawing/2014/main" id="{2EF1F82A-802C-4E69-BE00-19884E96449E}"/>
              </a:ext>
            </a:extLst>
          </p:cNvPr>
          <p:cNvCxnSpPr/>
          <p:nvPr/>
        </p:nvCxnSpPr>
        <p:spPr>
          <a:xfrm>
            <a:off x="1828800" y="2343150"/>
            <a:ext cx="5481638" cy="838200"/>
          </a:xfrm>
          <a:prstGeom prst="straightConnector1">
            <a:avLst/>
          </a:prstGeom>
          <a:ln>
            <a:solidFill>
              <a:schemeClr val="tx1"/>
            </a:solidFill>
            <a:prstDash val="sysDash"/>
            <a:tailEnd type="triangle"/>
          </a:ln>
        </p:spPr>
        <p:style>
          <a:lnRef idx="2">
            <a:schemeClr val="accent1"/>
          </a:lnRef>
          <a:fillRef idx="0">
            <a:schemeClr val="accent1"/>
          </a:fillRef>
          <a:effectRef idx="1">
            <a:schemeClr val="accent1"/>
          </a:effectRef>
          <a:fontRef idx="minor">
            <a:schemeClr val="tx1"/>
          </a:fontRef>
        </p:style>
      </p:cxnSp>
      <p:sp>
        <p:nvSpPr>
          <p:cNvPr id="28" name="Rectangle 27">
            <a:extLst>
              <a:ext uri="{FF2B5EF4-FFF2-40B4-BE49-F238E27FC236}">
                <a16:creationId xmlns:a16="http://schemas.microsoft.com/office/drawing/2014/main" id="{9B39FB44-A061-45AE-A272-47A5A78135D2}"/>
              </a:ext>
            </a:extLst>
          </p:cNvPr>
          <p:cNvSpPr/>
          <p:nvPr/>
        </p:nvSpPr>
        <p:spPr>
          <a:xfrm rot="547352">
            <a:off x="2638816" y="2387084"/>
            <a:ext cx="3866379" cy="369332"/>
          </a:xfrm>
          <a:prstGeom prst="rect">
            <a:avLst/>
          </a:prstGeom>
        </p:spPr>
        <p:txBody>
          <a:bodyPr wrap="none">
            <a:spAutoFit/>
          </a:bodyPr>
          <a:lstStyle/>
          <a:p>
            <a:r>
              <a:rPr lang="en-US" dirty="0"/>
              <a:t>send me the information for a resource</a:t>
            </a:r>
          </a:p>
        </p:txBody>
      </p:sp>
      <p:cxnSp>
        <p:nvCxnSpPr>
          <p:cNvPr id="29" name="Straight Arrow Connector 28">
            <a:extLst>
              <a:ext uri="{FF2B5EF4-FFF2-40B4-BE49-F238E27FC236}">
                <a16:creationId xmlns:a16="http://schemas.microsoft.com/office/drawing/2014/main" id="{5BDF7B8E-5A34-4327-97FD-CF392BB330D0}"/>
              </a:ext>
            </a:extLst>
          </p:cNvPr>
          <p:cNvCxnSpPr>
            <a:cxnSpLocks/>
          </p:cNvCxnSpPr>
          <p:nvPr/>
        </p:nvCxnSpPr>
        <p:spPr>
          <a:xfrm flipH="1">
            <a:off x="1828800" y="3392552"/>
            <a:ext cx="5481637" cy="842691"/>
          </a:xfrm>
          <a:prstGeom prst="straightConnector1">
            <a:avLst/>
          </a:prstGeom>
          <a:ln>
            <a:solidFill>
              <a:schemeClr val="tx1"/>
            </a:solidFill>
            <a:prstDash val="sysDash"/>
            <a:tailEnd type="triangle"/>
          </a:ln>
        </p:spPr>
        <p:style>
          <a:lnRef idx="2">
            <a:schemeClr val="accent1"/>
          </a:lnRef>
          <a:fillRef idx="0">
            <a:schemeClr val="accent1"/>
          </a:fillRef>
          <a:effectRef idx="1">
            <a:schemeClr val="accent1"/>
          </a:effectRef>
          <a:fontRef idx="minor">
            <a:schemeClr val="tx1"/>
          </a:fontRef>
        </p:style>
      </p:cxnSp>
      <p:sp>
        <p:nvSpPr>
          <p:cNvPr id="34" name="Rectangle 33">
            <a:extLst>
              <a:ext uri="{FF2B5EF4-FFF2-40B4-BE49-F238E27FC236}">
                <a16:creationId xmlns:a16="http://schemas.microsoft.com/office/drawing/2014/main" id="{5E1FF149-098C-4D46-801E-4F3E6B5DB91D}"/>
              </a:ext>
            </a:extLst>
          </p:cNvPr>
          <p:cNvSpPr/>
          <p:nvPr/>
        </p:nvSpPr>
        <p:spPr>
          <a:xfrm rot="21080840">
            <a:off x="2037372" y="3421618"/>
            <a:ext cx="5069273" cy="369332"/>
          </a:xfrm>
          <a:prstGeom prst="rect">
            <a:avLst/>
          </a:prstGeom>
        </p:spPr>
        <p:txBody>
          <a:bodyPr wrap="none">
            <a:spAutoFit/>
          </a:bodyPr>
          <a:lstStyle/>
          <a:p>
            <a:r>
              <a:rPr lang="en-US" dirty="0"/>
              <a:t>OK, here’s the JSON* representation of the resource</a:t>
            </a:r>
          </a:p>
        </p:txBody>
      </p:sp>
      <p:sp>
        <p:nvSpPr>
          <p:cNvPr id="2" name="Rectangle 1">
            <a:extLst>
              <a:ext uri="{FF2B5EF4-FFF2-40B4-BE49-F238E27FC236}">
                <a16:creationId xmlns:a16="http://schemas.microsoft.com/office/drawing/2014/main" id="{70C5DCD8-982B-43BC-B965-B469F7DEDCB8}"/>
              </a:ext>
            </a:extLst>
          </p:cNvPr>
          <p:cNvSpPr/>
          <p:nvPr/>
        </p:nvSpPr>
        <p:spPr>
          <a:xfrm>
            <a:off x="2869409" y="4446445"/>
            <a:ext cx="3452805" cy="369332"/>
          </a:xfrm>
          <a:prstGeom prst="rect">
            <a:avLst/>
          </a:prstGeom>
        </p:spPr>
        <p:txBody>
          <a:bodyPr wrap="none">
            <a:spAutoFit/>
          </a:bodyPr>
          <a:lstStyle/>
          <a:p>
            <a:r>
              <a:rPr lang="en-US" dirty="0"/>
              <a:t>*JavaScript Object Notation (JSON)</a:t>
            </a:r>
          </a:p>
        </p:txBody>
      </p:sp>
    </p:spTree>
    <p:extLst>
      <p:ext uri="{BB962C8B-B14F-4D97-AF65-F5344CB8AC3E}">
        <p14:creationId xmlns:p14="http://schemas.microsoft.com/office/powerpoint/2010/main" val="834947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B4C6C0D-CDA1-43E3-8CDA-F4D3F58AC9C7}"/>
              </a:ext>
            </a:extLst>
          </p:cNvPr>
          <p:cNvSpPr>
            <a:spLocks noGrp="1"/>
          </p:cNvSpPr>
          <p:nvPr>
            <p:ph type="title" idx="4294967295"/>
          </p:nvPr>
        </p:nvSpPr>
        <p:spPr>
          <a:xfrm>
            <a:off x="628650" y="895350"/>
            <a:ext cx="7886700" cy="495907"/>
          </a:xfrm>
          <a:prstGeom prst="rect">
            <a:avLst/>
          </a:prstGeom>
        </p:spPr>
        <p:txBody>
          <a:bodyPr/>
          <a:lstStyle/>
          <a:p>
            <a:r>
              <a:rPr lang="en-US" sz="3200" dirty="0"/>
              <a:t>Web Service Request (in HTTP)</a:t>
            </a:r>
          </a:p>
        </p:txBody>
      </p:sp>
      <p:cxnSp>
        <p:nvCxnSpPr>
          <p:cNvPr id="8" name="Straight Arrow Connector 7">
            <a:extLst>
              <a:ext uri="{FF2B5EF4-FFF2-40B4-BE49-F238E27FC236}">
                <a16:creationId xmlns:a16="http://schemas.microsoft.com/office/drawing/2014/main" id="{5758571A-85F8-4E97-A212-8258FBF32218}"/>
              </a:ext>
            </a:extLst>
          </p:cNvPr>
          <p:cNvCxnSpPr>
            <a:cxnSpLocks/>
          </p:cNvCxnSpPr>
          <p:nvPr/>
        </p:nvCxnSpPr>
        <p:spPr>
          <a:xfrm>
            <a:off x="1828800" y="2190750"/>
            <a:ext cx="0" cy="2209800"/>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03B8D2C1-5193-46DD-BB1F-06EE585441C3}"/>
              </a:ext>
            </a:extLst>
          </p:cNvPr>
          <p:cNvCxnSpPr>
            <a:cxnSpLocks/>
          </p:cNvCxnSpPr>
          <p:nvPr/>
        </p:nvCxnSpPr>
        <p:spPr>
          <a:xfrm>
            <a:off x="7315200" y="2190750"/>
            <a:ext cx="0" cy="2209800"/>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sp>
        <p:nvSpPr>
          <p:cNvPr id="12" name="Rectangle 11">
            <a:extLst>
              <a:ext uri="{FF2B5EF4-FFF2-40B4-BE49-F238E27FC236}">
                <a16:creationId xmlns:a16="http://schemas.microsoft.com/office/drawing/2014/main" id="{1B43E939-CB77-4D45-A370-EFA909363444}"/>
              </a:ext>
            </a:extLst>
          </p:cNvPr>
          <p:cNvSpPr/>
          <p:nvPr/>
        </p:nvSpPr>
        <p:spPr>
          <a:xfrm>
            <a:off x="1219200" y="1657350"/>
            <a:ext cx="1219199" cy="381000"/>
          </a:xfrm>
          <a:prstGeom prst="rect">
            <a:avLst/>
          </a:prstGeom>
          <a:solidFill>
            <a:schemeClr val="bg1"/>
          </a:solid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70C0"/>
                </a:solidFill>
              </a:rPr>
              <a:t>client</a:t>
            </a:r>
          </a:p>
        </p:txBody>
      </p:sp>
      <p:sp>
        <p:nvSpPr>
          <p:cNvPr id="13" name="Rectangle 12">
            <a:extLst>
              <a:ext uri="{FF2B5EF4-FFF2-40B4-BE49-F238E27FC236}">
                <a16:creationId xmlns:a16="http://schemas.microsoft.com/office/drawing/2014/main" id="{FE4F9FA5-3B31-4B13-BFA7-1582352B87D4}"/>
              </a:ext>
            </a:extLst>
          </p:cNvPr>
          <p:cNvSpPr/>
          <p:nvPr/>
        </p:nvSpPr>
        <p:spPr>
          <a:xfrm>
            <a:off x="6705600" y="1657350"/>
            <a:ext cx="1219199" cy="381000"/>
          </a:xfrm>
          <a:prstGeom prst="rect">
            <a:avLst/>
          </a:prstGeom>
          <a:solidFill>
            <a:schemeClr val="bg1"/>
          </a:solid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70C0"/>
                </a:solidFill>
              </a:rPr>
              <a:t>server</a:t>
            </a:r>
          </a:p>
        </p:txBody>
      </p:sp>
      <p:sp>
        <p:nvSpPr>
          <p:cNvPr id="14" name="Rectangle 13">
            <a:extLst>
              <a:ext uri="{FF2B5EF4-FFF2-40B4-BE49-F238E27FC236}">
                <a16:creationId xmlns:a16="http://schemas.microsoft.com/office/drawing/2014/main" id="{EC4DFF13-19AF-4342-B1DD-53FBA33E9165}"/>
              </a:ext>
            </a:extLst>
          </p:cNvPr>
          <p:cNvSpPr/>
          <p:nvPr/>
        </p:nvSpPr>
        <p:spPr>
          <a:xfrm>
            <a:off x="1526426" y="4387643"/>
            <a:ext cx="614271" cy="369332"/>
          </a:xfrm>
          <a:prstGeom prst="rect">
            <a:avLst/>
          </a:prstGeom>
        </p:spPr>
        <p:txBody>
          <a:bodyPr wrap="none">
            <a:spAutoFit/>
          </a:bodyPr>
          <a:lstStyle/>
          <a:p>
            <a:r>
              <a:rPr lang="en-US" dirty="0">
                <a:solidFill>
                  <a:srgbClr val="00B050"/>
                </a:solidFill>
              </a:rPr>
              <a:t>time</a:t>
            </a:r>
          </a:p>
        </p:txBody>
      </p:sp>
      <p:sp>
        <p:nvSpPr>
          <p:cNvPr id="15" name="Rectangle 14">
            <a:extLst>
              <a:ext uri="{FF2B5EF4-FFF2-40B4-BE49-F238E27FC236}">
                <a16:creationId xmlns:a16="http://schemas.microsoft.com/office/drawing/2014/main" id="{ABAD15DE-691F-467B-926A-59FFA8961D25}"/>
              </a:ext>
            </a:extLst>
          </p:cNvPr>
          <p:cNvSpPr/>
          <p:nvPr/>
        </p:nvSpPr>
        <p:spPr>
          <a:xfrm>
            <a:off x="7003303" y="4387643"/>
            <a:ext cx="614271" cy="369332"/>
          </a:xfrm>
          <a:prstGeom prst="rect">
            <a:avLst/>
          </a:prstGeom>
        </p:spPr>
        <p:txBody>
          <a:bodyPr wrap="none">
            <a:spAutoFit/>
          </a:bodyPr>
          <a:lstStyle/>
          <a:p>
            <a:r>
              <a:rPr lang="en-US" dirty="0">
                <a:solidFill>
                  <a:srgbClr val="00B050"/>
                </a:solidFill>
              </a:rPr>
              <a:t>time</a:t>
            </a:r>
          </a:p>
        </p:txBody>
      </p:sp>
      <p:sp>
        <p:nvSpPr>
          <p:cNvPr id="16" name="Rectangle 15">
            <a:extLst>
              <a:ext uri="{FF2B5EF4-FFF2-40B4-BE49-F238E27FC236}">
                <a16:creationId xmlns:a16="http://schemas.microsoft.com/office/drawing/2014/main" id="{49DF1848-71E9-4462-B439-024F7EAFC94F}"/>
              </a:ext>
            </a:extLst>
          </p:cNvPr>
          <p:cNvSpPr/>
          <p:nvPr/>
        </p:nvSpPr>
        <p:spPr>
          <a:xfrm>
            <a:off x="2570537" y="1657350"/>
            <a:ext cx="3982663" cy="381000"/>
          </a:xfrm>
          <a:prstGeom prst="rect">
            <a:avLst/>
          </a:prstGeom>
          <a:solidFill>
            <a:schemeClr val="bg1"/>
          </a:solid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70C0"/>
                </a:solidFill>
              </a:rPr>
              <a:t>wide area data network</a:t>
            </a:r>
          </a:p>
        </p:txBody>
      </p:sp>
      <p:cxnSp>
        <p:nvCxnSpPr>
          <p:cNvPr id="19" name="Straight Connector 18">
            <a:extLst>
              <a:ext uri="{FF2B5EF4-FFF2-40B4-BE49-F238E27FC236}">
                <a16:creationId xmlns:a16="http://schemas.microsoft.com/office/drawing/2014/main" id="{0808B52E-BCB5-4124-A4B3-4627A3D0BFBB}"/>
              </a:ext>
            </a:extLst>
          </p:cNvPr>
          <p:cNvCxnSpPr>
            <a:stCxn id="12" idx="3"/>
            <a:endCxn id="16" idx="1"/>
          </p:cNvCxnSpPr>
          <p:nvPr/>
        </p:nvCxnSpPr>
        <p:spPr>
          <a:xfrm>
            <a:off x="2438399" y="1847850"/>
            <a:ext cx="132138"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19A2E45B-A197-479A-A401-45838E002E7D}"/>
              </a:ext>
            </a:extLst>
          </p:cNvPr>
          <p:cNvCxnSpPr>
            <a:cxnSpLocks/>
            <a:stCxn id="16" idx="3"/>
            <a:endCxn id="13" idx="1"/>
          </p:cNvCxnSpPr>
          <p:nvPr/>
        </p:nvCxnSpPr>
        <p:spPr>
          <a:xfrm>
            <a:off x="6553200" y="1847850"/>
            <a:ext cx="1524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7" name="Straight Arrow Connector 26">
            <a:extLst>
              <a:ext uri="{FF2B5EF4-FFF2-40B4-BE49-F238E27FC236}">
                <a16:creationId xmlns:a16="http://schemas.microsoft.com/office/drawing/2014/main" id="{2EF1F82A-802C-4E69-BE00-19884E96449E}"/>
              </a:ext>
            </a:extLst>
          </p:cNvPr>
          <p:cNvCxnSpPr/>
          <p:nvPr/>
        </p:nvCxnSpPr>
        <p:spPr>
          <a:xfrm>
            <a:off x="1828800" y="2343150"/>
            <a:ext cx="5481638" cy="838200"/>
          </a:xfrm>
          <a:prstGeom prst="straightConnector1">
            <a:avLst/>
          </a:prstGeom>
          <a:ln>
            <a:solidFill>
              <a:schemeClr val="tx1"/>
            </a:solidFill>
            <a:prstDash val="sysDash"/>
            <a:tailEnd type="triangle"/>
          </a:ln>
        </p:spPr>
        <p:style>
          <a:lnRef idx="2">
            <a:schemeClr val="accent1"/>
          </a:lnRef>
          <a:fillRef idx="0">
            <a:schemeClr val="accent1"/>
          </a:fillRef>
          <a:effectRef idx="1">
            <a:schemeClr val="accent1"/>
          </a:effectRef>
          <a:fontRef idx="minor">
            <a:schemeClr val="tx1"/>
          </a:fontRef>
        </p:style>
      </p:cxnSp>
      <p:sp>
        <p:nvSpPr>
          <p:cNvPr id="28" name="Rectangle 27">
            <a:extLst>
              <a:ext uri="{FF2B5EF4-FFF2-40B4-BE49-F238E27FC236}">
                <a16:creationId xmlns:a16="http://schemas.microsoft.com/office/drawing/2014/main" id="{9B39FB44-A061-45AE-A272-47A5A78135D2}"/>
              </a:ext>
            </a:extLst>
          </p:cNvPr>
          <p:cNvSpPr/>
          <p:nvPr/>
        </p:nvSpPr>
        <p:spPr>
          <a:xfrm rot="547352">
            <a:off x="2038076" y="2387084"/>
            <a:ext cx="5067862" cy="369332"/>
          </a:xfrm>
          <a:prstGeom prst="rect">
            <a:avLst/>
          </a:prstGeom>
        </p:spPr>
        <p:txBody>
          <a:bodyPr wrap="none">
            <a:spAutoFit/>
          </a:bodyPr>
          <a:lstStyle/>
          <a:p>
            <a:r>
              <a:rPr lang="en-US" dirty="0"/>
              <a:t>REQUEST: HTTP GET /alleles/HLA-DPB1*01:01:01:01</a:t>
            </a:r>
          </a:p>
        </p:txBody>
      </p:sp>
      <p:cxnSp>
        <p:nvCxnSpPr>
          <p:cNvPr id="29" name="Straight Arrow Connector 28">
            <a:extLst>
              <a:ext uri="{FF2B5EF4-FFF2-40B4-BE49-F238E27FC236}">
                <a16:creationId xmlns:a16="http://schemas.microsoft.com/office/drawing/2014/main" id="{5BDF7B8E-5A34-4327-97FD-CF392BB330D0}"/>
              </a:ext>
            </a:extLst>
          </p:cNvPr>
          <p:cNvCxnSpPr>
            <a:cxnSpLocks/>
          </p:cNvCxnSpPr>
          <p:nvPr/>
        </p:nvCxnSpPr>
        <p:spPr>
          <a:xfrm flipH="1">
            <a:off x="1828800" y="3392552"/>
            <a:ext cx="5481637" cy="842691"/>
          </a:xfrm>
          <a:prstGeom prst="straightConnector1">
            <a:avLst/>
          </a:prstGeom>
          <a:ln>
            <a:solidFill>
              <a:schemeClr val="tx1"/>
            </a:solidFill>
            <a:prstDash val="sysDash"/>
            <a:tailEnd type="triangle"/>
          </a:ln>
        </p:spPr>
        <p:style>
          <a:lnRef idx="2">
            <a:schemeClr val="accent1"/>
          </a:lnRef>
          <a:fillRef idx="0">
            <a:schemeClr val="accent1"/>
          </a:fillRef>
          <a:effectRef idx="1">
            <a:schemeClr val="accent1"/>
          </a:effectRef>
          <a:fontRef idx="minor">
            <a:schemeClr val="tx1"/>
          </a:fontRef>
        </p:style>
      </p:cxnSp>
      <p:sp>
        <p:nvSpPr>
          <p:cNvPr id="34" name="Rectangle 33">
            <a:extLst>
              <a:ext uri="{FF2B5EF4-FFF2-40B4-BE49-F238E27FC236}">
                <a16:creationId xmlns:a16="http://schemas.microsoft.com/office/drawing/2014/main" id="{5E1FF149-098C-4D46-801E-4F3E6B5DB91D}"/>
              </a:ext>
            </a:extLst>
          </p:cNvPr>
          <p:cNvSpPr/>
          <p:nvPr/>
        </p:nvSpPr>
        <p:spPr>
          <a:xfrm rot="21080840">
            <a:off x="2093960" y="3421618"/>
            <a:ext cx="4956100" cy="369332"/>
          </a:xfrm>
          <a:prstGeom prst="rect">
            <a:avLst/>
          </a:prstGeom>
        </p:spPr>
        <p:txBody>
          <a:bodyPr wrap="none">
            <a:spAutoFit/>
          </a:bodyPr>
          <a:lstStyle/>
          <a:p>
            <a:r>
              <a:rPr lang="en-US" dirty="0"/>
              <a:t>RESPONSE: HTTP 200, {</a:t>
            </a:r>
            <a:r>
              <a:rPr lang="en-US" dirty="0" err="1"/>
              <a:t>alleleName</a:t>
            </a:r>
            <a:r>
              <a:rPr lang="en-US" dirty="0"/>
              <a:t>: HLA-DPB1*…}‡</a:t>
            </a:r>
          </a:p>
        </p:txBody>
      </p:sp>
      <p:sp>
        <p:nvSpPr>
          <p:cNvPr id="2" name="Rectangle 1">
            <a:extLst>
              <a:ext uri="{FF2B5EF4-FFF2-40B4-BE49-F238E27FC236}">
                <a16:creationId xmlns:a16="http://schemas.microsoft.com/office/drawing/2014/main" id="{AEE27B7D-FC37-4EEB-B6F5-1F01455635F9}"/>
              </a:ext>
            </a:extLst>
          </p:cNvPr>
          <p:cNvSpPr/>
          <p:nvPr/>
        </p:nvSpPr>
        <p:spPr>
          <a:xfrm>
            <a:off x="2354929" y="4446445"/>
            <a:ext cx="4434141" cy="646331"/>
          </a:xfrm>
          <a:prstGeom prst="rect">
            <a:avLst/>
          </a:prstGeom>
        </p:spPr>
        <p:txBody>
          <a:bodyPr wrap="square">
            <a:spAutoFit/>
          </a:bodyPr>
          <a:lstStyle/>
          <a:p>
            <a:r>
              <a:rPr lang="en-US" dirty="0"/>
              <a:t>‡The JSON response payload is pure </a:t>
            </a:r>
            <a:r>
              <a:rPr lang="en-US" i="1" dirty="0"/>
              <a:t>content</a:t>
            </a:r>
            <a:r>
              <a:rPr lang="en-US" dirty="0"/>
              <a:t> without any </a:t>
            </a:r>
            <a:r>
              <a:rPr lang="en-US" i="1" dirty="0"/>
              <a:t>presentation</a:t>
            </a:r>
            <a:r>
              <a:rPr lang="en-US" dirty="0"/>
              <a:t>.</a:t>
            </a:r>
          </a:p>
        </p:txBody>
      </p:sp>
    </p:spTree>
    <p:extLst>
      <p:ext uri="{BB962C8B-B14F-4D97-AF65-F5344CB8AC3E}">
        <p14:creationId xmlns:p14="http://schemas.microsoft.com/office/powerpoint/2010/main" val="5328076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9762015-C3EC-4C54-B347-1D921C1C8BED}"/>
              </a:ext>
            </a:extLst>
          </p:cNvPr>
          <p:cNvPicPr>
            <a:picLocks noChangeAspect="1"/>
          </p:cNvPicPr>
          <p:nvPr/>
        </p:nvPicPr>
        <p:blipFill rotWithShape="1">
          <a:blip r:embed="rId2"/>
          <a:srcRect t="1179" b="57913"/>
          <a:stretch/>
        </p:blipFill>
        <p:spPr>
          <a:xfrm>
            <a:off x="3661545" y="819150"/>
            <a:ext cx="5326109" cy="2104142"/>
          </a:xfrm>
          <a:prstGeom prst="rect">
            <a:avLst/>
          </a:prstGeom>
        </p:spPr>
      </p:pic>
      <p:pic>
        <p:nvPicPr>
          <p:cNvPr id="7" name="Picture 6">
            <a:extLst>
              <a:ext uri="{FF2B5EF4-FFF2-40B4-BE49-F238E27FC236}">
                <a16:creationId xmlns:a16="http://schemas.microsoft.com/office/drawing/2014/main" id="{9D3DE3D5-03A3-4E8C-91B8-8439F8F82FB2}"/>
              </a:ext>
            </a:extLst>
          </p:cNvPr>
          <p:cNvPicPr>
            <a:picLocks noChangeAspect="1"/>
          </p:cNvPicPr>
          <p:nvPr/>
        </p:nvPicPr>
        <p:blipFill rotWithShape="1">
          <a:blip r:embed="rId3"/>
          <a:srcRect t="64814" b="1112"/>
          <a:stretch/>
        </p:blipFill>
        <p:spPr>
          <a:xfrm>
            <a:off x="3661545" y="3333751"/>
            <a:ext cx="5326109" cy="1752600"/>
          </a:xfrm>
          <a:prstGeom prst="rect">
            <a:avLst/>
          </a:prstGeom>
        </p:spPr>
      </p:pic>
      <p:cxnSp>
        <p:nvCxnSpPr>
          <p:cNvPr id="11" name="Straight Connector 10">
            <a:extLst>
              <a:ext uri="{FF2B5EF4-FFF2-40B4-BE49-F238E27FC236}">
                <a16:creationId xmlns:a16="http://schemas.microsoft.com/office/drawing/2014/main" id="{CFC08DB6-E597-47F8-A0CE-BA5D3177E8A7}"/>
              </a:ext>
            </a:extLst>
          </p:cNvPr>
          <p:cNvCxnSpPr/>
          <p:nvPr/>
        </p:nvCxnSpPr>
        <p:spPr>
          <a:xfrm>
            <a:off x="3661545" y="2923292"/>
            <a:ext cx="377055" cy="121239"/>
          </a:xfrm>
          <a:prstGeom prst="line">
            <a:avLst/>
          </a:prstGeom>
          <a:ln w="31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8A3E5EF3-7935-4E2E-AE59-088C9F7B5822}"/>
              </a:ext>
            </a:extLst>
          </p:cNvPr>
          <p:cNvCxnSpPr>
            <a:cxnSpLocks/>
          </p:cNvCxnSpPr>
          <p:nvPr/>
        </p:nvCxnSpPr>
        <p:spPr>
          <a:xfrm flipV="1">
            <a:off x="4038600" y="2976973"/>
            <a:ext cx="228600" cy="60619"/>
          </a:xfrm>
          <a:prstGeom prst="line">
            <a:avLst/>
          </a:prstGeom>
          <a:ln w="31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F2FE254B-CAC2-4CF9-908E-8B02ED267FEE}"/>
              </a:ext>
            </a:extLst>
          </p:cNvPr>
          <p:cNvCxnSpPr>
            <a:cxnSpLocks/>
          </p:cNvCxnSpPr>
          <p:nvPr/>
        </p:nvCxnSpPr>
        <p:spPr>
          <a:xfrm>
            <a:off x="4267200" y="2983912"/>
            <a:ext cx="609600" cy="107361"/>
          </a:xfrm>
          <a:prstGeom prst="line">
            <a:avLst/>
          </a:prstGeom>
          <a:ln w="31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0" name="Straight Connector 29">
            <a:extLst>
              <a:ext uri="{FF2B5EF4-FFF2-40B4-BE49-F238E27FC236}">
                <a16:creationId xmlns:a16="http://schemas.microsoft.com/office/drawing/2014/main" id="{177E8689-6074-4DB5-9CB2-A3A418D0327F}"/>
              </a:ext>
            </a:extLst>
          </p:cNvPr>
          <p:cNvCxnSpPr>
            <a:cxnSpLocks/>
          </p:cNvCxnSpPr>
          <p:nvPr/>
        </p:nvCxnSpPr>
        <p:spPr>
          <a:xfrm flipV="1">
            <a:off x="4876800" y="2992553"/>
            <a:ext cx="609600" cy="112598"/>
          </a:xfrm>
          <a:prstGeom prst="line">
            <a:avLst/>
          </a:prstGeom>
          <a:ln w="31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 name="Straight Connector 32">
            <a:extLst>
              <a:ext uri="{FF2B5EF4-FFF2-40B4-BE49-F238E27FC236}">
                <a16:creationId xmlns:a16="http://schemas.microsoft.com/office/drawing/2014/main" id="{B6278653-AFE7-43DA-A305-E2C43A4FDC6A}"/>
              </a:ext>
            </a:extLst>
          </p:cNvPr>
          <p:cNvCxnSpPr>
            <a:cxnSpLocks/>
          </p:cNvCxnSpPr>
          <p:nvPr/>
        </p:nvCxnSpPr>
        <p:spPr>
          <a:xfrm>
            <a:off x="5486400" y="2997790"/>
            <a:ext cx="609600" cy="107361"/>
          </a:xfrm>
          <a:prstGeom prst="line">
            <a:avLst/>
          </a:prstGeom>
          <a:ln w="31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ED15F8BE-4974-4CDB-9594-7E215A9C05E3}"/>
              </a:ext>
            </a:extLst>
          </p:cNvPr>
          <p:cNvCxnSpPr>
            <a:cxnSpLocks/>
          </p:cNvCxnSpPr>
          <p:nvPr/>
        </p:nvCxnSpPr>
        <p:spPr>
          <a:xfrm flipV="1">
            <a:off x="6096000" y="2988232"/>
            <a:ext cx="609600" cy="112598"/>
          </a:xfrm>
          <a:prstGeom prst="line">
            <a:avLst/>
          </a:prstGeom>
          <a:ln w="31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37F5DF5C-45C0-4D7E-95D5-D823E7CD30D1}"/>
              </a:ext>
            </a:extLst>
          </p:cNvPr>
          <p:cNvCxnSpPr>
            <a:cxnSpLocks/>
          </p:cNvCxnSpPr>
          <p:nvPr/>
        </p:nvCxnSpPr>
        <p:spPr>
          <a:xfrm flipV="1">
            <a:off x="7141371" y="2968536"/>
            <a:ext cx="609600" cy="112598"/>
          </a:xfrm>
          <a:prstGeom prst="line">
            <a:avLst/>
          </a:prstGeom>
          <a:ln w="31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398E96E7-C2FD-4A40-B29A-A4806379183E}"/>
              </a:ext>
            </a:extLst>
          </p:cNvPr>
          <p:cNvCxnSpPr>
            <a:cxnSpLocks/>
          </p:cNvCxnSpPr>
          <p:nvPr/>
        </p:nvCxnSpPr>
        <p:spPr>
          <a:xfrm flipV="1">
            <a:off x="8360571" y="2916353"/>
            <a:ext cx="609600" cy="112598"/>
          </a:xfrm>
          <a:prstGeom prst="line">
            <a:avLst/>
          </a:prstGeom>
          <a:ln w="31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8" name="Straight Connector 37">
            <a:extLst>
              <a:ext uri="{FF2B5EF4-FFF2-40B4-BE49-F238E27FC236}">
                <a16:creationId xmlns:a16="http://schemas.microsoft.com/office/drawing/2014/main" id="{8077C6E3-C653-4F9F-BC91-6640211C9293}"/>
              </a:ext>
            </a:extLst>
          </p:cNvPr>
          <p:cNvCxnSpPr>
            <a:cxnSpLocks/>
          </p:cNvCxnSpPr>
          <p:nvPr/>
        </p:nvCxnSpPr>
        <p:spPr>
          <a:xfrm>
            <a:off x="6693696" y="2988232"/>
            <a:ext cx="447675" cy="92902"/>
          </a:xfrm>
          <a:prstGeom prst="line">
            <a:avLst/>
          </a:prstGeom>
          <a:ln w="31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9" name="Straight Connector 38">
            <a:extLst>
              <a:ext uri="{FF2B5EF4-FFF2-40B4-BE49-F238E27FC236}">
                <a16:creationId xmlns:a16="http://schemas.microsoft.com/office/drawing/2014/main" id="{63A7BBA8-9CCE-4C8E-ADD7-DC2F059B0CA8}"/>
              </a:ext>
            </a:extLst>
          </p:cNvPr>
          <p:cNvCxnSpPr>
            <a:cxnSpLocks/>
          </p:cNvCxnSpPr>
          <p:nvPr/>
        </p:nvCxnSpPr>
        <p:spPr>
          <a:xfrm>
            <a:off x="7700962" y="2968946"/>
            <a:ext cx="659609" cy="68646"/>
          </a:xfrm>
          <a:prstGeom prst="line">
            <a:avLst/>
          </a:prstGeom>
          <a:ln w="31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1" name="Straight Connector 40">
            <a:extLst>
              <a:ext uri="{FF2B5EF4-FFF2-40B4-BE49-F238E27FC236}">
                <a16:creationId xmlns:a16="http://schemas.microsoft.com/office/drawing/2014/main" id="{D7198319-885C-4EDD-8C89-B2ED6AE70C66}"/>
              </a:ext>
            </a:extLst>
          </p:cNvPr>
          <p:cNvCxnSpPr>
            <a:cxnSpLocks/>
          </p:cNvCxnSpPr>
          <p:nvPr/>
        </p:nvCxnSpPr>
        <p:spPr>
          <a:xfrm flipV="1">
            <a:off x="3657600" y="3326812"/>
            <a:ext cx="417128" cy="13877"/>
          </a:xfrm>
          <a:prstGeom prst="line">
            <a:avLst/>
          </a:prstGeom>
          <a:ln w="31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E8B5C924-C8BF-4A46-95C7-F2F13D7A1951}"/>
              </a:ext>
            </a:extLst>
          </p:cNvPr>
          <p:cNvCxnSpPr>
            <a:cxnSpLocks/>
          </p:cNvCxnSpPr>
          <p:nvPr/>
        </p:nvCxnSpPr>
        <p:spPr>
          <a:xfrm>
            <a:off x="4074728" y="3333751"/>
            <a:ext cx="188527" cy="60620"/>
          </a:xfrm>
          <a:prstGeom prst="line">
            <a:avLst/>
          </a:prstGeom>
          <a:ln w="31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3" name="Straight Connector 42">
            <a:extLst>
              <a:ext uri="{FF2B5EF4-FFF2-40B4-BE49-F238E27FC236}">
                <a16:creationId xmlns:a16="http://schemas.microsoft.com/office/drawing/2014/main" id="{37131FD9-C09F-42CD-AD4E-0C480BDB0143}"/>
              </a:ext>
            </a:extLst>
          </p:cNvPr>
          <p:cNvCxnSpPr>
            <a:cxnSpLocks/>
          </p:cNvCxnSpPr>
          <p:nvPr/>
        </p:nvCxnSpPr>
        <p:spPr>
          <a:xfrm flipV="1">
            <a:off x="4263255" y="3333751"/>
            <a:ext cx="584596" cy="67558"/>
          </a:xfrm>
          <a:prstGeom prst="line">
            <a:avLst/>
          </a:prstGeom>
          <a:ln w="31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4" name="Straight Connector 43">
            <a:extLst>
              <a:ext uri="{FF2B5EF4-FFF2-40B4-BE49-F238E27FC236}">
                <a16:creationId xmlns:a16="http://schemas.microsoft.com/office/drawing/2014/main" id="{258855B5-AA11-4F24-B536-A9DFE3E4F857}"/>
              </a:ext>
            </a:extLst>
          </p:cNvPr>
          <p:cNvCxnSpPr>
            <a:cxnSpLocks/>
          </p:cNvCxnSpPr>
          <p:nvPr/>
        </p:nvCxnSpPr>
        <p:spPr>
          <a:xfrm>
            <a:off x="4847851" y="3340689"/>
            <a:ext cx="634604" cy="69261"/>
          </a:xfrm>
          <a:prstGeom prst="line">
            <a:avLst/>
          </a:prstGeom>
          <a:ln w="31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5" name="Straight Connector 44">
            <a:extLst>
              <a:ext uri="{FF2B5EF4-FFF2-40B4-BE49-F238E27FC236}">
                <a16:creationId xmlns:a16="http://schemas.microsoft.com/office/drawing/2014/main" id="{16FD0F86-5BB8-4B5C-8962-5A26CBA70D89}"/>
              </a:ext>
            </a:extLst>
          </p:cNvPr>
          <p:cNvCxnSpPr>
            <a:cxnSpLocks/>
          </p:cNvCxnSpPr>
          <p:nvPr/>
        </p:nvCxnSpPr>
        <p:spPr>
          <a:xfrm>
            <a:off x="5482455" y="3415187"/>
            <a:ext cx="609600" cy="107361"/>
          </a:xfrm>
          <a:prstGeom prst="line">
            <a:avLst/>
          </a:prstGeom>
          <a:ln w="31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7C1E29B3-7DD2-4E47-81AC-24F5E2679ED6}"/>
              </a:ext>
            </a:extLst>
          </p:cNvPr>
          <p:cNvCxnSpPr>
            <a:cxnSpLocks/>
          </p:cNvCxnSpPr>
          <p:nvPr/>
        </p:nvCxnSpPr>
        <p:spPr>
          <a:xfrm flipV="1">
            <a:off x="6092055" y="3405629"/>
            <a:ext cx="609600" cy="112598"/>
          </a:xfrm>
          <a:prstGeom prst="line">
            <a:avLst/>
          </a:prstGeom>
          <a:ln w="31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7" name="Straight Connector 46">
            <a:extLst>
              <a:ext uri="{FF2B5EF4-FFF2-40B4-BE49-F238E27FC236}">
                <a16:creationId xmlns:a16="http://schemas.microsoft.com/office/drawing/2014/main" id="{213FE632-C839-4C9A-933A-781B66E3DD61}"/>
              </a:ext>
            </a:extLst>
          </p:cNvPr>
          <p:cNvCxnSpPr>
            <a:cxnSpLocks/>
          </p:cNvCxnSpPr>
          <p:nvPr/>
        </p:nvCxnSpPr>
        <p:spPr>
          <a:xfrm flipV="1">
            <a:off x="7137426" y="3385933"/>
            <a:ext cx="609600" cy="112598"/>
          </a:xfrm>
          <a:prstGeom prst="line">
            <a:avLst/>
          </a:prstGeom>
          <a:ln w="31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A6715A91-452B-4DAF-8868-77A2CD51AAF2}"/>
              </a:ext>
            </a:extLst>
          </p:cNvPr>
          <p:cNvCxnSpPr>
            <a:cxnSpLocks/>
          </p:cNvCxnSpPr>
          <p:nvPr/>
        </p:nvCxnSpPr>
        <p:spPr>
          <a:xfrm flipV="1">
            <a:off x="8356626" y="3333750"/>
            <a:ext cx="609600" cy="112598"/>
          </a:xfrm>
          <a:prstGeom prst="line">
            <a:avLst/>
          </a:prstGeom>
          <a:ln w="31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9" name="Straight Connector 48">
            <a:extLst>
              <a:ext uri="{FF2B5EF4-FFF2-40B4-BE49-F238E27FC236}">
                <a16:creationId xmlns:a16="http://schemas.microsoft.com/office/drawing/2014/main" id="{4B65968C-99A3-483D-9BE7-66F8E67EB5C9}"/>
              </a:ext>
            </a:extLst>
          </p:cNvPr>
          <p:cNvCxnSpPr>
            <a:cxnSpLocks/>
          </p:cNvCxnSpPr>
          <p:nvPr/>
        </p:nvCxnSpPr>
        <p:spPr>
          <a:xfrm>
            <a:off x="6689751" y="3405629"/>
            <a:ext cx="447675" cy="92902"/>
          </a:xfrm>
          <a:prstGeom prst="line">
            <a:avLst/>
          </a:prstGeom>
          <a:ln w="31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3C6F945E-9DC4-4657-8569-D3FDF81E41D0}"/>
              </a:ext>
            </a:extLst>
          </p:cNvPr>
          <p:cNvCxnSpPr>
            <a:cxnSpLocks/>
          </p:cNvCxnSpPr>
          <p:nvPr/>
        </p:nvCxnSpPr>
        <p:spPr>
          <a:xfrm>
            <a:off x="7697017" y="3386343"/>
            <a:ext cx="659609" cy="68646"/>
          </a:xfrm>
          <a:prstGeom prst="line">
            <a:avLst/>
          </a:prstGeom>
          <a:ln w="31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6" name="Straight Connector 55">
            <a:extLst>
              <a:ext uri="{FF2B5EF4-FFF2-40B4-BE49-F238E27FC236}">
                <a16:creationId xmlns:a16="http://schemas.microsoft.com/office/drawing/2014/main" id="{E3021608-E156-41A2-817B-B5E5DCF9F53A}"/>
              </a:ext>
            </a:extLst>
          </p:cNvPr>
          <p:cNvCxnSpPr>
            <a:cxnSpLocks/>
          </p:cNvCxnSpPr>
          <p:nvPr/>
        </p:nvCxnSpPr>
        <p:spPr>
          <a:xfrm>
            <a:off x="6324600" y="3105150"/>
            <a:ext cx="0" cy="356778"/>
          </a:xfrm>
          <a:prstGeom prst="line">
            <a:avLst/>
          </a:prstGeom>
          <a:ln>
            <a:solidFill>
              <a:schemeClr val="tx1"/>
            </a:solidFill>
            <a:prstDash val="sysDash"/>
          </a:ln>
        </p:spPr>
        <p:style>
          <a:lnRef idx="2">
            <a:schemeClr val="accent1"/>
          </a:lnRef>
          <a:fillRef idx="0">
            <a:schemeClr val="accent1"/>
          </a:fillRef>
          <a:effectRef idx="1">
            <a:schemeClr val="accent1"/>
          </a:effectRef>
          <a:fontRef idx="minor">
            <a:schemeClr val="tx1"/>
          </a:fontRef>
        </p:style>
      </p:cxnSp>
      <p:sp>
        <p:nvSpPr>
          <p:cNvPr id="59" name="Title 2">
            <a:extLst>
              <a:ext uri="{FF2B5EF4-FFF2-40B4-BE49-F238E27FC236}">
                <a16:creationId xmlns:a16="http://schemas.microsoft.com/office/drawing/2014/main" id="{A757E34A-CC56-4B6D-9D09-9832621DD7F1}"/>
              </a:ext>
            </a:extLst>
          </p:cNvPr>
          <p:cNvSpPr txBox="1">
            <a:spLocks/>
          </p:cNvSpPr>
          <p:nvPr/>
        </p:nvSpPr>
        <p:spPr>
          <a:xfrm>
            <a:off x="381000" y="895350"/>
            <a:ext cx="2800350" cy="1066800"/>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2000" dirty="0"/>
              <a:t>Web Service Endpoints Return JSON</a:t>
            </a:r>
            <a:r>
              <a:rPr lang="en-US" sz="2000" baseline="30000" dirty="0"/>
              <a:t>‡</a:t>
            </a:r>
            <a:r>
              <a:rPr lang="en-US" sz="2000" dirty="0"/>
              <a:t> Responses</a:t>
            </a:r>
            <a:endParaRPr lang="en-US" sz="2000" baseline="30000" dirty="0"/>
          </a:p>
        </p:txBody>
      </p:sp>
      <p:sp>
        <p:nvSpPr>
          <p:cNvPr id="60" name="Rectangle 59">
            <a:extLst>
              <a:ext uri="{FF2B5EF4-FFF2-40B4-BE49-F238E27FC236}">
                <a16:creationId xmlns:a16="http://schemas.microsoft.com/office/drawing/2014/main" id="{15E0F9AE-DB05-4814-B130-BE30540ED6E6}"/>
              </a:ext>
            </a:extLst>
          </p:cNvPr>
          <p:cNvSpPr/>
          <p:nvPr/>
        </p:nvSpPr>
        <p:spPr>
          <a:xfrm>
            <a:off x="104118" y="2419350"/>
            <a:ext cx="3239731" cy="1077218"/>
          </a:xfrm>
          <a:prstGeom prst="rect">
            <a:avLst/>
          </a:prstGeom>
          <a:solidFill>
            <a:srgbClr val="4BC4C2"/>
          </a:solidFill>
        </p:spPr>
        <p:txBody>
          <a:bodyPr wrap="square">
            <a:spAutoFit/>
          </a:bodyPr>
          <a:lstStyle/>
          <a:p>
            <a:r>
              <a:rPr lang="en-US" sz="1600" dirty="0">
                <a:solidFill>
                  <a:schemeClr val="bg1"/>
                </a:solidFill>
              </a:rPr>
              <a:t>Provider: </a:t>
            </a:r>
            <a:r>
              <a:rPr lang="en-US" sz="1600" b="1" dirty="0">
                <a:solidFill>
                  <a:srgbClr val="FFFF00"/>
                </a:solidFill>
              </a:rPr>
              <a:t>rest.hlatools.org</a:t>
            </a:r>
          </a:p>
          <a:p>
            <a:r>
              <a:rPr lang="en-US" sz="1600" dirty="0">
                <a:solidFill>
                  <a:schemeClr val="bg1"/>
                </a:solidFill>
              </a:rPr>
              <a:t>Method: </a:t>
            </a:r>
            <a:r>
              <a:rPr lang="en-US" sz="1600" b="1" dirty="0">
                <a:solidFill>
                  <a:srgbClr val="FFFF00"/>
                </a:solidFill>
              </a:rPr>
              <a:t>GET</a:t>
            </a:r>
          </a:p>
          <a:p>
            <a:r>
              <a:rPr lang="en-US" sz="1600" dirty="0">
                <a:solidFill>
                  <a:schemeClr val="bg1"/>
                </a:solidFill>
              </a:rPr>
              <a:t>Resource Name: </a:t>
            </a:r>
            <a:r>
              <a:rPr lang="en-US" sz="1600" b="1" dirty="0">
                <a:solidFill>
                  <a:srgbClr val="FFFF00"/>
                </a:solidFill>
              </a:rPr>
              <a:t>alleles</a:t>
            </a:r>
          </a:p>
          <a:p>
            <a:r>
              <a:rPr lang="en-US" sz="1600" dirty="0">
                <a:solidFill>
                  <a:schemeClr val="bg1"/>
                </a:solidFill>
              </a:rPr>
              <a:t>Resource ID: </a:t>
            </a:r>
            <a:r>
              <a:rPr lang="en-US" sz="1600" b="1" dirty="0">
                <a:solidFill>
                  <a:srgbClr val="FFFF00"/>
                </a:solidFill>
              </a:rPr>
              <a:t>HLA-DPB1*01:01:01:01</a:t>
            </a:r>
          </a:p>
        </p:txBody>
      </p:sp>
      <p:sp>
        <p:nvSpPr>
          <p:cNvPr id="62" name="Rectangle 61">
            <a:extLst>
              <a:ext uri="{FF2B5EF4-FFF2-40B4-BE49-F238E27FC236}">
                <a16:creationId xmlns:a16="http://schemas.microsoft.com/office/drawing/2014/main" id="{59F79E0D-7A39-42DE-92B2-261AD5A6A069}"/>
              </a:ext>
            </a:extLst>
          </p:cNvPr>
          <p:cNvSpPr/>
          <p:nvPr/>
        </p:nvSpPr>
        <p:spPr>
          <a:xfrm>
            <a:off x="0" y="4580751"/>
            <a:ext cx="9144000" cy="276999"/>
          </a:xfrm>
          <a:prstGeom prst="rect">
            <a:avLst/>
          </a:prstGeom>
        </p:spPr>
        <p:txBody>
          <a:bodyPr wrap="square">
            <a:spAutoFit/>
          </a:bodyPr>
          <a:lstStyle/>
          <a:p>
            <a:r>
              <a:rPr lang="en-US" sz="1200" dirty="0"/>
              <a:t>JSON = JavaScript Object Notation</a:t>
            </a:r>
          </a:p>
        </p:txBody>
      </p:sp>
      <p:sp>
        <p:nvSpPr>
          <p:cNvPr id="63" name="Rectangle 62">
            <a:extLst>
              <a:ext uri="{FF2B5EF4-FFF2-40B4-BE49-F238E27FC236}">
                <a16:creationId xmlns:a16="http://schemas.microsoft.com/office/drawing/2014/main" id="{8F8A6D31-832A-48B2-AAFC-1FBF17CD16FD}"/>
              </a:ext>
            </a:extLst>
          </p:cNvPr>
          <p:cNvSpPr/>
          <p:nvPr/>
        </p:nvSpPr>
        <p:spPr>
          <a:xfrm>
            <a:off x="3945" y="4857750"/>
            <a:ext cx="9144000" cy="246221"/>
          </a:xfrm>
          <a:prstGeom prst="rect">
            <a:avLst/>
          </a:prstGeom>
        </p:spPr>
        <p:txBody>
          <a:bodyPr wrap="square">
            <a:spAutoFit/>
          </a:bodyPr>
          <a:lstStyle/>
          <a:p>
            <a:r>
              <a:rPr lang="en-US" sz="1000" dirty="0"/>
              <a:t>‡Web services </a:t>
            </a:r>
            <a:r>
              <a:rPr lang="en-US" sz="1000" i="1" dirty="0"/>
              <a:t>usually</a:t>
            </a:r>
            <a:r>
              <a:rPr lang="en-US" sz="1000" dirty="0"/>
              <a:t> return JSON, other formats are possible.</a:t>
            </a:r>
          </a:p>
        </p:txBody>
      </p:sp>
      <p:sp>
        <p:nvSpPr>
          <p:cNvPr id="66" name="Left Brace 65">
            <a:extLst>
              <a:ext uri="{FF2B5EF4-FFF2-40B4-BE49-F238E27FC236}">
                <a16:creationId xmlns:a16="http://schemas.microsoft.com/office/drawing/2014/main" id="{4009E561-8246-4AB9-808E-AA5F826B1705}"/>
              </a:ext>
            </a:extLst>
          </p:cNvPr>
          <p:cNvSpPr/>
          <p:nvPr/>
        </p:nvSpPr>
        <p:spPr>
          <a:xfrm>
            <a:off x="3369877" y="819150"/>
            <a:ext cx="211523" cy="4253324"/>
          </a:xfrm>
          <a:prstGeom prst="leftBrace">
            <a:avLst/>
          </a:prstGeom>
          <a:ln>
            <a:solidFill>
              <a:srgbClr val="4BC4C2"/>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8423631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Rectangle 59">
            <a:extLst>
              <a:ext uri="{FF2B5EF4-FFF2-40B4-BE49-F238E27FC236}">
                <a16:creationId xmlns:a16="http://schemas.microsoft.com/office/drawing/2014/main" id="{15E0F9AE-DB05-4814-B130-BE30540ED6E6}"/>
              </a:ext>
            </a:extLst>
          </p:cNvPr>
          <p:cNvSpPr/>
          <p:nvPr/>
        </p:nvSpPr>
        <p:spPr>
          <a:xfrm>
            <a:off x="104118" y="2408932"/>
            <a:ext cx="3239731" cy="1077218"/>
          </a:xfrm>
          <a:prstGeom prst="rect">
            <a:avLst/>
          </a:prstGeom>
          <a:solidFill>
            <a:srgbClr val="4BC4C2"/>
          </a:solidFill>
        </p:spPr>
        <p:txBody>
          <a:bodyPr wrap="square">
            <a:spAutoFit/>
          </a:bodyPr>
          <a:lstStyle/>
          <a:p>
            <a:r>
              <a:rPr lang="en-US" sz="1600" dirty="0">
                <a:solidFill>
                  <a:schemeClr val="bg1"/>
                </a:solidFill>
              </a:rPr>
              <a:t>Provider: </a:t>
            </a:r>
            <a:r>
              <a:rPr lang="en-US" sz="1400" b="1" dirty="0">
                <a:solidFill>
                  <a:srgbClr val="FFFF00"/>
                </a:solidFill>
              </a:rPr>
              <a:t>dataservice.accuweather.com</a:t>
            </a:r>
            <a:endParaRPr lang="en-US" sz="1600" b="1" dirty="0">
              <a:solidFill>
                <a:srgbClr val="FFFF00"/>
              </a:solidFill>
            </a:endParaRPr>
          </a:p>
          <a:p>
            <a:r>
              <a:rPr lang="en-US" sz="1600" dirty="0">
                <a:solidFill>
                  <a:schemeClr val="bg1"/>
                </a:solidFill>
              </a:rPr>
              <a:t>Method: </a:t>
            </a:r>
            <a:r>
              <a:rPr lang="en-US" sz="1600" b="1" dirty="0">
                <a:solidFill>
                  <a:srgbClr val="FFFF00"/>
                </a:solidFill>
              </a:rPr>
              <a:t>GET</a:t>
            </a:r>
          </a:p>
          <a:p>
            <a:r>
              <a:rPr lang="en-US" sz="1600" dirty="0">
                <a:solidFill>
                  <a:schemeClr val="bg1"/>
                </a:solidFill>
              </a:rPr>
              <a:t>Resource Name: </a:t>
            </a:r>
            <a:r>
              <a:rPr lang="en-US" sz="1600" b="1" dirty="0" err="1">
                <a:solidFill>
                  <a:srgbClr val="FFFF00"/>
                </a:solidFill>
              </a:rPr>
              <a:t>currentConditions</a:t>
            </a:r>
            <a:endParaRPr lang="en-US" sz="1600" b="1" dirty="0">
              <a:solidFill>
                <a:srgbClr val="FFFF00"/>
              </a:solidFill>
            </a:endParaRPr>
          </a:p>
          <a:p>
            <a:r>
              <a:rPr lang="en-US" sz="1600" dirty="0">
                <a:solidFill>
                  <a:schemeClr val="bg1"/>
                </a:solidFill>
              </a:rPr>
              <a:t>Resource ID: </a:t>
            </a:r>
            <a:r>
              <a:rPr lang="en-US" sz="1600" b="1" dirty="0">
                <a:solidFill>
                  <a:srgbClr val="FFFF00"/>
                </a:solidFill>
              </a:rPr>
              <a:t>348707</a:t>
            </a:r>
            <a:r>
              <a:rPr lang="en-US" sz="1600" dirty="0">
                <a:solidFill>
                  <a:schemeClr val="bg1"/>
                </a:solidFill>
              </a:rPr>
              <a:t> (Baltimore)</a:t>
            </a:r>
            <a:endParaRPr lang="en-US" sz="1600" b="1" dirty="0">
              <a:solidFill>
                <a:schemeClr val="bg1"/>
              </a:solidFill>
            </a:endParaRPr>
          </a:p>
        </p:txBody>
      </p:sp>
      <p:sp>
        <p:nvSpPr>
          <p:cNvPr id="62" name="Rectangle 61">
            <a:extLst>
              <a:ext uri="{FF2B5EF4-FFF2-40B4-BE49-F238E27FC236}">
                <a16:creationId xmlns:a16="http://schemas.microsoft.com/office/drawing/2014/main" id="{59F79E0D-7A39-42DE-92B2-261AD5A6A069}"/>
              </a:ext>
            </a:extLst>
          </p:cNvPr>
          <p:cNvSpPr/>
          <p:nvPr/>
        </p:nvSpPr>
        <p:spPr>
          <a:xfrm>
            <a:off x="0" y="4580751"/>
            <a:ext cx="9144000" cy="276999"/>
          </a:xfrm>
          <a:prstGeom prst="rect">
            <a:avLst/>
          </a:prstGeom>
        </p:spPr>
        <p:txBody>
          <a:bodyPr wrap="square">
            <a:spAutoFit/>
          </a:bodyPr>
          <a:lstStyle/>
          <a:p>
            <a:r>
              <a:rPr lang="en-US" sz="1200" dirty="0"/>
              <a:t>JSON = JavaScript Object Notation</a:t>
            </a:r>
          </a:p>
        </p:txBody>
      </p:sp>
      <p:sp>
        <p:nvSpPr>
          <p:cNvPr id="66" name="Left Brace 65">
            <a:extLst>
              <a:ext uri="{FF2B5EF4-FFF2-40B4-BE49-F238E27FC236}">
                <a16:creationId xmlns:a16="http://schemas.microsoft.com/office/drawing/2014/main" id="{4009E561-8246-4AB9-808E-AA5F826B1705}"/>
              </a:ext>
            </a:extLst>
          </p:cNvPr>
          <p:cNvSpPr/>
          <p:nvPr/>
        </p:nvSpPr>
        <p:spPr>
          <a:xfrm>
            <a:off x="3369877" y="819150"/>
            <a:ext cx="211523" cy="4253324"/>
          </a:xfrm>
          <a:prstGeom prst="leftBrace">
            <a:avLst/>
          </a:prstGeom>
          <a:ln>
            <a:solidFill>
              <a:srgbClr val="4BC4C2"/>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5" name="Picture 4">
            <a:extLst>
              <a:ext uri="{FF2B5EF4-FFF2-40B4-BE49-F238E27FC236}">
                <a16:creationId xmlns:a16="http://schemas.microsoft.com/office/drawing/2014/main" id="{87693362-464B-455A-A6D6-71F90DFA784B}"/>
              </a:ext>
            </a:extLst>
          </p:cNvPr>
          <p:cNvPicPr>
            <a:picLocks noChangeAspect="1"/>
          </p:cNvPicPr>
          <p:nvPr/>
        </p:nvPicPr>
        <p:blipFill rotWithShape="1">
          <a:blip r:embed="rId2"/>
          <a:srcRect t="637" b="631"/>
          <a:stretch/>
        </p:blipFill>
        <p:spPr>
          <a:xfrm>
            <a:off x="3939982" y="1428749"/>
            <a:ext cx="4869248" cy="3048001"/>
          </a:xfrm>
          <a:prstGeom prst="rect">
            <a:avLst/>
          </a:prstGeom>
        </p:spPr>
      </p:pic>
      <p:sp>
        <p:nvSpPr>
          <p:cNvPr id="8" name="Title 2">
            <a:extLst>
              <a:ext uri="{FF2B5EF4-FFF2-40B4-BE49-F238E27FC236}">
                <a16:creationId xmlns:a16="http://schemas.microsoft.com/office/drawing/2014/main" id="{85FC6661-1C37-406C-97BF-194847B274A6}"/>
              </a:ext>
            </a:extLst>
          </p:cNvPr>
          <p:cNvSpPr txBox="1">
            <a:spLocks/>
          </p:cNvSpPr>
          <p:nvPr/>
        </p:nvSpPr>
        <p:spPr>
          <a:xfrm>
            <a:off x="381000" y="895350"/>
            <a:ext cx="2800350" cy="1066800"/>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2000" dirty="0"/>
              <a:t>Web Service Endpoints Return JSON</a:t>
            </a:r>
            <a:r>
              <a:rPr lang="en-US" sz="2000" baseline="30000" dirty="0"/>
              <a:t>‡</a:t>
            </a:r>
            <a:r>
              <a:rPr lang="en-US" sz="2000" dirty="0"/>
              <a:t> Responses</a:t>
            </a:r>
            <a:endParaRPr lang="en-US" sz="2000" baseline="30000" dirty="0"/>
          </a:p>
        </p:txBody>
      </p:sp>
      <p:sp>
        <p:nvSpPr>
          <p:cNvPr id="9" name="Rectangle 8">
            <a:extLst>
              <a:ext uri="{FF2B5EF4-FFF2-40B4-BE49-F238E27FC236}">
                <a16:creationId xmlns:a16="http://schemas.microsoft.com/office/drawing/2014/main" id="{E27003B6-B599-4F43-ABE4-C4C8F07B9FE7}"/>
              </a:ext>
            </a:extLst>
          </p:cNvPr>
          <p:cNvSpPr/>
          <p:nvPr/>
        </p:nvSpPr>
        <p:spPr>
          <a:xfrm>
            <a:off x="3945" y="4857750"/>
            <a:ext cx="9144000" cy="246221"/>
          </a:xfrm>
          <a:prstGeom prst="rect">
            <a:avLst/>
          </a:prstGeom>
        </p:spPr>
        <p:txBody>
          <a:bodyPr wrap="square">
            <a:spAutoFit/>
          </a:bodyPr>
          <a:lstStyle/>
          <a:p>
            <a:r>
              <a:rPr lang="en-US" sz="1000" dirty="0"/>
              <a:t>‡Web services </a:t>
            </a:r>
            <a:r>
              <a:rPr lang="en-US" sz="1000" i="1" dirty="0"/>
              <a:t>usually</a:t>
            </a:r>
            <a:r>
              <a:rPr lang="en-US" sz="1000" dirty="0"/>
              <a:t> return JSON, other formats are possible.</a:t>
            </a:r>
          </a:p>
        </p:txBody>
      </p:sp>
    </p:spTree>
    <p:extLst>
      <p:ext uri="{BB962C8B-B14F-4D97-AF65-F5344CB8AC3E}">
        <p14:creationId xmlns:p14="http://schemas.microsoft.com/office/powerpoint/2010/main" val="35461578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Rectangle 59">
            <a:extLst>
              <a:ext uri="{FF2B5EF4-FFF2-40B4-BE49-F238E27FC236}">
                <a16:creationId xmlns:a16="http://schemas.microsoft.com/office/drawing/2014/main" id="{15E0F9AE-DB05-4814-B130-BE30540ED6E6}"/>
              </a:ext>
            </a:extLst>
          </p:cNvPr>
          <p:cNvSpPr/>
          <p:nvPr/>
        </p:nvSpPr>
        <p:spPr>
          <a:xfrm>
            <a:off x="104118" y="2419350"/>
            <a:ext cx="3239731" cy="1077218"/>
          </a:xfrm>
          <a:prstGeom prst="rect">
            <a:avLst/>
          </a:prstGeom>
          <a:solidFill>
            <a:srgbClr val="4BC4C2"/>
          </a:solidFill>
        </p:spPr>
        <p:txBody>
          <a:bodyPr wrap="square">
            <a:spAutoFit/>
          </a:bodyPr>
          <a:lstStyle/>
          <a:p>
            <a:r>
              <a:rPr lang="en-US" sz="1600" dirty="0">
                <a:solidFill>
                  <a:schemeClr val="bg1"/>
                </a:solidFill>
              </a:rPr>
              <a:t>Provider: </a:t>
            </a:r>
            <a:r>
              <a:rPr lang="en-US" sz="1600" b="1" dirty="0">
                <a:solidFill>
                  <a:srgbClr val="FFFF00"/>
                </a:solidFill>
              </a:rPr>
              <a:t>rest.ensembl.org</a:t>
            </a:r>
          </a:p>
          <a:p>
            <a:r>
              <a:rPr lang="en-US" sz="1600" dirty="0">
                <a:solidFill>
                  <a:schemeClr val="bg1"/>
                </a:solidFill>
              </a:rPr>
              <a:t>Method: </a:t>
            </a:r>
            <a:r>
              <a:rPr lang="en-US" sz="1600" b="1" dirty="0">
                <a:solidFill>
                  <a:srgbClr val="FFFF00"/>
                </a:solidFill>
              </a:rPr>
              <a:t>GET</a:t>
            </a:r>
          </a:p>
          <a:p>
            <a:r>
              <a:rPr lang="en-US" sz="1600" dirty="0">
                <a:solidFill>
                  <a:schemeClr val="bg1"/>
                </a:solidFill>
              </a:rPr>
              <a:t>Resource Name: </a:t>
            </a:r>
            <a:r>
              <a:rPr lang="en-US" sz="1600" b="1" dirty="0" err="1">
                <a:solidFill>
                  <a:srgbClr val="FFFF00"/>
                </a:solidFill>
              </a:rPr>
              <a:t>vep</a:t>
            </a:r>
            <a:r>
              <a:rPr lang="en-US" sz="1600" b="1" dirty="0">
                <a:solidFill>
                  <a:srgbClr val="FFFF00"/>
                </a:solidFill>
              </a:rPr>
              <a:t>/human/</a:t>
            </a:r>
            <a:r>
              <a:rPr lang="en-US" sz="1600" b="1" dirty="0" err="1">
                <a:solidFill>
                  <a:srgbClr val="FFFF00"/>
                </a:solidFill>
              </a:rPr>
              <a:t>hgvs</a:t>
            </a:r>
            <a:endParaRPr lang="en-US" sz="1600" b="1" dirty="0">
              <a:solidFill>
                <a:srgbClr val="FFFF00"/>
              </a:solidFill>
            </a:endParaRPr>
          </a:p>
          <a:p>
            <a:r>
              <a:rPr lang="en-US" sz="1600" dirty="0">
                <a:solidFill>
                  <a:schemeClr val="bg1"/>
                </a:solidFill>
              </a:rPr>
              <a:t>Resource ID: </a:t>
            </a:r>
            <a:r>
              <a:rPr lang="en-US" sz="1600" b="1" dirty="0">
                <a:solidFill>
                  <a:srgbClr val="FFFF00"/>
                </a:solidFill>
              </a:rPr>
              <a:t>BRAF:c.1799T&gt;A</a:t>
            </a:r>
          </a:p>
        </p:txBody>
      </p:sp>
      <p:sp>
        <p:nvSpPr>
          <p:cNvPr id="62" name="Rectangle 61">
            <a:extLst>
              <a:ext uri="{FF2B5EF4-FFF2-40B4-BE49-F238E27FC236}">
                <a16:creationId xmlns:a16="http://schemas.microsoft.com/office/drawing/2014/main" id="{59F79E0D-7A39-42DE-92B2-261AD5A6A069}"/>
              </a:ext>
            </a:extLst>
          </p:cNvPr>
          <p:cNvSpPr/>
          <p:nvPr/>
        </p:nvSpPr>
        <p:spPr>
          <a:xfrm>
            <a:off x="0" y="4580751"/>
            <a:ext cx="9144000" cy="276999"/>
          </a:xfrm>
          <a:prstGeom prst="rect">
            <a:avLst/>
          </a:prstGeom>
        </p:spPr>
        <p:txBody>
          <a:bodyPr wrap="square">
            <a:spAutoFit/>
          </a:bodyPr>
          <a:lstStyle/>
          <a:p>
            <a:r>
              <a:rPr lang="en-US" sz="1200" dirty="0"/>
              <a:t>JSON = JavaScript Object Notation</a:t>
            </a:r>
          </a:p>
        </p:txBody>
      </p:sp>
      <p:sp>
        <p:nvSpPr>
          <p:cNvPr id="66" name="Left Brace 65">
            <a:extLst>
              <a:ext uri="{FF2B5EF4-FFF2-40B4-BE49-F238E27FC236}">
                <a16:creationId xmlns:a16="http://schemas.microsoft.com/office/drawing/2014/main" id="{4009E561-8246-4AB9-808E-AA5F826B1705}"/>
              </a:ext>
            </a:extLst>
          </p:cNvPr>
          <p:cNvSpPr/>
          <p:nvPr/>
        </p:nvSpPr>
        <p:spPr>
          <a:xfrm>
            <a:off x="3369877" y="819150"/>
            <a:ext cx="211523" cy="4253324"/>
          </a:xfrm>
          <a:prstGeom prst="leftBrace">
            <a:avLst/>
          </a:prstGeom>
          <a:ln>
            <a:solidFill>
              <a:srgbClr val="4BC4C2"/>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2" name="Picture 1">
            <a:extLst>
              <a:ext uri="{FF2B5EF4-FFF2-40B4-BE49-F238E27FC236}">
                <a16:creationId xmlns:a16="http://schemas.microsoft.com/office/drawing/2014/main" id="{1F1F97AE-B7BA-47DA-AAD9-C30FFDE0F2A4}"/>
              </a:ext>
            </a:extLst>
          </p:cNvPr>
          <p:cNvPicPr>
            <a:picLocks noChangeAspect="1"/>
          </p:cNvPicPr>
          <p:nvPr/>
        </p:nvPicPr>
        <p:blipFill rotWithShape="1">
          <a:blip r:embed="rId2"/>
          <a:srcRect t="1482" b="70370"/>
          <a:stretch/>
        </p:blipFill>
        <p:spPr>
          <a:xfrm>
            <a:off x="3619334" y="862014"/>
            <a:ext cx="5476994" cy="1447800"/>
          </a:xfrm>
          <a:prstGeom prst="rect">
            <a:avLst/>
          </a:prstGeom>
        </p:spPr>
      </p:pic>
      <p:pic>
        <p:nvPicPr>
          <p:cNvPr id="3" name="Picture 2">
            <a:extLst>
              <a:ext uri="{FF2B5EF4-FFF2-40B4-BE49-F238E27FC236}">
                <a16:creationId xmlns:a16="http://schemas.microsoft.com/office/drawing/2014/main" id="{CDC1A6EC-DFF6-46CA-B429-D5343AAFD68C}"/>
              </a:ext>
            </a:extLst>
          </p:cNvPr>
          <p:cNvPicPr>
            <a:picLocks noChangeAspect="1"/>
          </p:cNvPicPr>
          <p:nvPr/>
        </p:nvPicPr>
        <p:blipFill rotWithShape="1">
          <a:blip r:embed="rId3"/>
          <a:srcRect t="12963" b="33742"/>
          <a:stretch/>
        </p:blipFill>
        <p:spPr>
          <a:xfrm>
            <a:off x="3619334" y="2283622"/>
            <a:ext cx="5476994" cy="2741228"/>
          </a:xfrm>
          <a:prstGeom prst="rect">
            <a:avLst/>
          </a:prstGeom>
        </p:spPr>
      </p:pic>
      <p:sp>
        <p:nvSpPr>
          <p:cNvPr id="5" name="Rectangle 4">
            <a:extLst>
              <a:ext uri="{FF2B5EF4-FFF2-40B4-BE49-F238E27FC236}">
                <a16:creationId xmlns:a16="http://schemas.microsoft.com/office/drawing/2014/main" id="{22FA1004-0098-4C47-B7C1-6D275AB6BDF1}"/>
              </a:ext>
            </a:extLst>
          </p:cNvPr>
          <p:cNvSpPr/>
          <p:nvPr/>
        </p:nvSpPr>
        <p:spPr>
          <a:xfrm>
            <a:off x="8948736" y="1319214"/>
            <a:ext cx="104728" cy="3796124"/>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itle 2">
            <a:extLst>
              <a:ext uri="{FF2B5EF4-FFF2-40B4-BE49-F238E27FC236}">
                <a16:creationId xmlns:a16="http://schemas.microsoft.com/office/drawing/2014/main" id="{C9B804B7-31C3-4102-83B3-B04B0C1B2C3E}"/>
              </a:ext>
            </a:extLst>
          </p:cNvPr>
          <p:cNvSpPr txBox="1">
            <a:spLocks/>
          </p:cNvSpPr>
          <p:nvPr/>
        </p:nvSpPr>
        <p:spPr>
          <a:xfrm>
            <a:off x="381000" y="895350"/>
            <a:ext cx="2800350" cy="1066800"/>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2000" dirty="0"/>
              <a:t>Web Service Endpoints Return JSON</a:t>
            </a:r>
            <a:r>
              <a:rPr lang="en-US" sz="2000" baseline="30000" dirty="0"/>
              <a:t>‡</a:t>
            </a:r>
            <a:r>
              <a:rPr lang="en-US" sz="2000" dirty="0"/>
              <a:t> Responses</a:t>
            </a:r>
            <a:endParaRPr lang="en-US" sz="2000" baseline="30000" dirty="0"/>
          </a:p>
        </p:txBody>
      </p:sp>
      <p:sp>
        <p:nvSpPr>
          <p:cNvPr id="11" name="Rectangle 10">
            <a:extLst>
              <a:ext uri="{FF2B5EF4-FFF2-40B4-BE49-F238E27FC236}">
                <a16:creationId xmlns:a16="http://schemas.microsoft.com/office/drawing/2014/main" id="{9C4F7EC1-80DA-4889-BA37-98BEFE5EB26A}"/>
              </a:ext>
            </a:extLst>
          </p:cNvPr>
          <p:cNvSpPr/>
          <p:nvPr/>
        </p:nvSpPr>
        <p:spPr>
          <a:xfrm>
            <a:off x="3945" y="4857750"/>
            <a:ext cx="9144000" cy="246221"/>
          </a:xfrm>
          <a:prstGeom prst="rect">
            <a:avLst/>
          </a:prstGeom>
        </p:spPr>
        <p:txBody>
          <a:bodyPr wrap="square">
            <a:spAutoFit/>
          </a:bodyPr>
          <a:lstStyle/>
          <a:p>
            <a:r>
              <a:rPr lang="en-US" sz="1000" dirty="0"/>
              <a:t>‡Web services </a:t>
            </a:r>
            <a:r>
              <a:rPr lang="en-US" sz="1000" i="1" dirty="0"/>
              <a:t>usually</a:t>
            </a:r>
            <a:r>
              <a:rPr lang="en-US" sz="1000" dirty="0"/>
              <a:t> return JSON, other formats are possible.</a:t>
            </a:r>
          </a:p>
        </p:txBody>
      </p:sp>
    </p:spTree>
    <p:extLst>
      <p:ext uri="{BB962C8B-B14F-4D97-AF65-F5344CB8AC3E}">
        <p14:creationId xmlns:p14="http://schemas.microsoft.com/office/powerpoint/2010/main" val="3559886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9E1B1185-9E24-479C-A1E2-E8D3C03F61C0}"/>
              </a:ext>
            </a:extLst>
          </p:cNvPr>
          <p:cNvPicPr>
            <a:picLocks noChangeAspect="1"/>
          </p:cNvPicPr>
          <p:nvPr/>
        </p:nvPicPr>
        <p:blipFill>
          <a:blip r:embed="rId3"/>
          <a:stretch>
            <a:fillRect/>
          </a:stretch>
        </p:blipFill>
        <p:spPr>
          <a:xfrm>
            <a:off x="173584" y="1921510"/>
            <a:ext cx="2904896" cy="1685828"/>
          </a:xfrm>
          <a:prstGeom prst="rect">
            <a:avLst/>
          </a:prstGeom>
        </p:spPr>
      </p:pic>
      <p:sp>
        <p:nvSpPr>
          <p:cNvPr id="2" name="Content Placeholder 1"/>
          <p:cNvSpPr>
            <a:spLocks noGrp="1"/>
          </p:cNvSpPr>
          <p:nvPr>
            <p:ph idx="1"/>
          </p:nvPr>
        </p:nvSpPr>
        <p:spPr>
          <a:xfrm>
            <a:off x="3352800" y="1821458"/>
            <a:ext cx="5638800" cy="2655292"/>
          </a:xfrm>
          <a:ln>
            <a:solidFill>
              <a:schemeClr val="accent1"/>
            </a:solidFill>
          </a:ln>
        </p:spPr>
        <p:txBody>
          <a:bodyPr>
            <a:normAutofit/>
          </a:bodyPr>
          <a:lstStyle/>
          <a:p>
            <a:pPr marL="0" indent="0">
              <a:buNone/>
            </a:pPr>
            <a:r>
              <a:rPr lang="en-US" sz="1400" b="1" dirty="0">
                <a:solidFill>
                  <a:srgbClr val="FF0000"/>
                </a:solidFill>
                <a:latin typeface="Courier New" panose="02070309020205020404" pitchFamily="49" charset="0"/>
                <a:cs typeface="Courier New" panose="02070309020205020404" pitchFamily="49" charset="0"/>
              </a:rPr>
              <a:t>PUT</a:t>
            </a:r>
            <a:r>
              <a:rPr lang="en-US" sz="1400" dirty="0">
                <a:latin typeface="Courier New" panose="02070309020205020404" pitchFamily="49" charset="0"/>
                <a:cs typeface="Courier New" panose="02070309020205020404" pitchFamily="49" charset="0"/>
              </a:rPr>
              <a:t> /hladpb1/resources/</a:t>
            </a:r>
            <a:r>
              <a:rPr lang="en-US" sz="1400" b="1" dirty="0">
                <a:solidFill>
                  <a:srgbClr val="FF0000"/>
                </a:solidFill>
                <a:latin typeface="Courier New" panose="02070309020205020404" pitchFamily="49" charset="0"/>
                <a:cs typeface="Courier New" panose="02070309020205020404" pitchFamily="49" charset="0"/>
              </a:rPr>
              <a:t>alleles</a:t>
            </a:r>
            <a:r>
              <a:rPr lang="en-US" sz="1400" dirty="0">
                <a:latin typeface="Courier New" panose="02070309020205020404" pitchFamily="49" charset="0"/>
                <a:cs typeface="Courier New" panose="02070309020205020404" pitchFamily="49" charset="0"/>
              </a:rPr>
              <a:t>/</a:t>
            </a:r>
            <a:r>
              <a:rPr lang="en-US" sz="1400" b="1" dirty="0">
                <a:solidFill>
                  <a:srgbClr val="FF0000"/>
                </a:solidFill>
                <a:latin typeface="Courier New" panose="02070309020205020404" pitchFamily="49" charset="0"/>
                <a:cs typeface="Courier New" panose="02070309020205020404" pitchFamily="49" charset="0"/>
              </a:rPr>
              <a:t>HLA-DPB1*01:01:01:01</a:t>
            </a:r>
          </a:p>
          <a:p>
            <a:pPr marL="0" indent="0">
              <a:buNone/>
            </a:pPr>
            <a:r>
              <a:rPr lang="en-US" sz="1400" dirty="0">
                <a:latin typeface="Courier New" panose="02070309020205020404" pitchFamily="49" charset="0"/>
                <a:cs typeface="Courier New" panose="02070309020205020404" pitchFamily="49" charset="0"/>
              </a:rPr>
              <a:t>Host: rest.hlatools.org</a:t>
            </a:r>
          </a:p>
          <a:p>
            <a:pPr marL="0" indent="0">
              <a:buNone/>
            </a:pPr>
            <a:endParaRPr lang="en-US" sz="1400" dirty="0">
              <a:latin typeface="Courier New" panose="02070309020205020404" pitchFamily="49" charset="0"/>
              <a:cs typeface="Courier New" panose="02070309020205020404" pitchFamily="49" charset="0"/>
            </a:endParaRPr>
          </a:p>
          <a:p>
            <a:pPr marL="0" indent="0">
              <a:buNone/>
            </a:pPr>
            <a:r>
              <a:rPr lang="en-US" sz="1400" dirty="0">
                <a:latin typeface="Courier New" panose="02070309020205020404" pitchFamily="49" charset="0"/>
                <a:cs typeface="Courier New" panose="02070309020205020404" pitchFamily="49" charset="0"/>
              </a:rPr>
              <a:t>{</a:t>
            </a:r>
          </a:p>
          <a:p>
            <a:pPr marL="0" indent="0">
              <a:buNone/>
            </a:pPr>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alleleName</a:t>
            </a:r>
            <a:r>
              <a:rPr lang="en-US" sz="1400" dirty="0">
                <a:latin typeface="Courier New" panose="02070309020205020404" pitchFamily="49" charset="0"/>
                <a:cs typeface="Courier New" panose="02070309020205020404" pitchFamily="49" charset="0"/>
              </a:rPr>
              <a:t>: "HLA-DPB1*01:01:01:01",</a:t>
            </a:r>
          </a:p>
          <a:p>
            <a:pPr marL="0" indent="0">
              <a:buNone/>
            </a:pPr>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donorTypeForCompat:false</a:t>
            </a:r>
            <a:r>
              <a:rPr lang="en-US" sz="1400" dirty="0">
                <a:latin typeface="Courier New" panose="02070309020205020404" pitchFamily="49" charset="0"/>
                <a:cs typeface="Courier New" panose="02070309020205020404" pitchFamily="49" charset="0"/>
              </a:rPr>
              <a:t>,</a:t>
            </a:r>
          </a:p>
          <a:p>
            <a:pPr marL="0" indent="0">
              <a:buNone/>
            </a:pPr>
            <a:r>
              <a:rPr lang="en-US" sz="1400" b="1" dirty="0">
                <a:solidFill>
                  <a:srgbClr val="FF0000"/>
                </a:solidFill>
                <a:latin typeface="Courier New" panose="02070309020205020404" pitchFamily="49" charset="0"/>
                <a:cs typeface="Courier New" panose="02070309020205020404" pitchFamily="49" charset="0"/>
              </a:rPr>
              <a:t>    </a:t>
            </a:r>
            <a:r>
              <a:rPr lang="en-US" sz="1400" b="1" dirty="0" err="1">
                <a:solidFill>
                  <a:srgbClr val="FF0000"/>
                </a:solidFill>
                <a:latin typeface="Courier New" panose="02070309020205020404" pitchFamily="49" charset="0"/>
                <a:cs typeface="Courier New" panose="02070309020205020404" pitchFamily="49" charset="0"/>
              </a:rPr>
              <a:t>recipientTypeForCompat:true</a:t>
            </a:r>
            <a:r>
              <a:rPr lang="en-US" sz="1400" dirty="0">
                <a:latin typeface="Courier New" panose="02070309020205020404" pitchFamily="49" charset="0"/>
                <a:cs typeface="Courier New" panose="02070309020205020404" pitchFamily="49" charset="0"/>
              </a:rPr>
              <a:t>,</a:t>
            </a:r>
          </a:p>
          <a:p>
            <a:pPr marL="0" indent="0">
              <a:buNone/>
            </a:pPr>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recipientAntibodyForCompat:false</a:t>
            </a:r>
            <a:r>
              <a:rPr lang="en-US" sz="1400" dirty="0">
                <a:latin typeface="Courier New" panose="02070309020205020404" pitchFamily="49" charset="0"/>
                <a:cs typeface="Courier New" panose="02070309020205020404" pitchFamily="49" charset="0"/>
              </a:rPr>
              <a:t>,</a:t>
            </a:r>
          </a:p>
          <a:p>
            <a:pPr marL="0" indent="0">
              <a:buNone/>
            </a:pPr>
            <a:r>
              <a:rPr lang="en-US" sz="1400" dirty="0">
                <a:latin typeface="Courier New" panose="02070309020205020404" pitchFamily="49" charset="0"/>
                <a:cs typeface="Courier New" panose="02070309020205020404" pitchFamily="49" charset="0"/>
              </a:rPr>
              <a:t>    …</a:t>
            </a:r>
          </a:p>
          <a:p>
            <a:pPr marL="0" indent="0">
              <a:buNone/>
            </a:pPr>
            <a:r>
              <a:rPr lang="en-US" sz="1400" dirty="0">
                <a:latin typeface="Courier New" panose="02070309020205020404" pitchFamily="49" charset="0"/>
                <a:cs typeface="Courier New" panose="02070309020205020404" pitchFamily="49" charset="0"/>
              </a:rPr>
              <a:t>}</a:t>
            </a:r>
          </a:p>
        </p:txBody>
      </p:sp>
      <p:sp>
        <p:nvSpPr>
          <p:cNvPr id="3" name="Title 2">
            <a:extLst>
              <a:ext uri="{FF2B5EF4-FFF2-40B4-BE49-F238E27FC236}">
                <a16:creationId xmlns:a16="http://schemas.microsoft.com/office/drawing/2014/main" id="{FB4C6C0D-CDA1-43E3-8CDA-F4D3F58AC9C7}"/>
              </a:ext>
            </a:extLst>
          </p:cNvPr>
          <p:cNvSpPr>
            <a:spLocks noGrp="1"/>
          </p:cNvSpPr>
          <p:nvPr>
            <p:ph type="title" idx="4294967295"/>
          </p:nvPr>
        </p:nvSpPr>
        <p:spPr>
          <a:xfrm>
            <a:off x="628650" y="895350"/>
            <a:ext cx="7886700" cy="495907"/>
          </a:xfrm>
          <a:prstGeom prst="rect">
            <a:avLst/>
          </a:prstGeom>
        </p:spPr>
        <p:txBody>
          <a:bodyPr/>
          <a:lstStyle/>
          <a:p>
            <a:r>
              <a:rPr lang="en-US" sz="3200" dirty="0"/>
              <a:t>Web Service Endpoints Accept JSON</a:t>
            </a:r>
            <a:r>
              <a:rPr lang="en-US" sz="3200" baseline="30000" dirty="0"/>
              <a:t>‡</a:t>
            </a:r>
            <a:r>
              <a:rPr lang="en-US" sz="3200" dirty="0"/>
              <a:t> Requests</a:t>
            </a:r>
          </a:p>
        </p:txBody>
      </p:sp>
      <p:sp>
        <p:nvSpPr>
          <p:cNvPr id="5" name="Rectangle 4">
            <a:extLst>
              <a:ext uri="{FF2B5EF4-FFF2-40B4-BE49-F238E27FC236}">
                <a16:creationId xmlns:a16="http://schemas.microsoft.com/office/drawing/2014/main" id="{C20DB382-5B0D-4E2A-B273-99A2B8106DB7}"/>
              </a:ext>
            </a:extLst>
          </p:cNvPr>
          <p:cNvSpPr/>
          <p:nvPr/>
        </p:nvSpPr>
        <p:spPr>
          <a:xfrm>
            <a:off x="0" y="4580751"/>
            <a:ext cx="9144000" cy="276999"/>
          </a:xfrm>
          <a:prstGeom prst="rect">
            <a:avLst/>
          </a:prstGeom>
        </p:spPr>
        <p:txBody>
          <a:bodyPr wrap="square">
            <a:spAutoFit/>
          </a:bodyPr>
          <a:lstStyle/>
          <a:p>
            <a:r>
              <a:rPr lang="en-US" sz="1200" dirty="0"/>
              <a:t>JSON = JavaScript Object Notation</a:t>
            </a:r>
          </a:p>
        </p:txBody>
      </p:sp>
      <p:sp>
        <p:nvSpPr>
          <p:cNvPr id="6" name="Rectangle 5">
            <a:extLst>
              <a:ext uri="{FF2B5EF4-FFF2-40B4-BE49-F238E27FC236}">
                <a16:creationId xmlns:a16="http://schemas.microsoft.com/office/drawing/2014/main" id="{13C3B866-69AB-46BB-B9E5-35203C40E51B}"/>
              </a:ext>
            </a:extLst>
          </p:cNvPr>
          <p:cNvSpPr/>
          <p:nvPr/>
        </p:nvSpPr>
        <p:spPr>
          <a:xfrm>
            <a:off x="3945" y="4857750"/>
            <a:ext cx="9144000" cy="276999"/>
          </a:xfrm>
          <a:prstGeom prst="rect">
            <a:avLst/>
          </a:prstGeom>
        </p:spPr>
        <p:txBody>
          <a:bodyPr wrap="square">
            <a:spAutoFit/>
          </a:bodyPr>
          <a:lstStyle/>
          <a:p>
            <a:r>
              <a:rPr lang="en-US" sz="1200" dirty="0"/>
              <a:t>‡Web services </a:t>
            </a:r>
            <a:r>
              <a:rPr lang="en-US" sz="1200" i="1" dirty="0"/>
              <a:t>usually</a:t>
            </a:r>
            <a:r>
              <a:rPr lang="en-US" sz="1200" dirty="0"/>
              <a:t> return JSON, other formats are possible.</a:t>
            </a:r>
          </a:p>
        </p:txBody>
      </p:sp>
      <p:sp>
        <p:nvSpPr>
          <p:cNvPr id="11" name="Freeform: Shape 10">
            <a:extLst>
              <a:ext uri="{FF2B5EF4-FFF2-40B4-BE49-F238E27FC236}">
                <a16:creationId xmlns:a16="http://schemas.microsoft.com/office/drawing/2014/main" id="{0A088248-687C-47C9-B3C7-C155B861AE3A}"/>
              </a:ext>
            </a:extLst>
          </p:cNvPr>
          <p:cNvSpPr/>
          <p:nvPr/>
        </p:nvSpPr>
        <p:spPr>
          <a:xfrm>
            <a:off x="1459994" y="1690312"/>
            <a:ext cx="1958846" cy="989029"/>
          </a:xfrm>
          <a:custGeom>
            <a:avLst/>
            <a:gdLst>
              <a:gd name="connsiteX0" fmla="*/ 470406 w 1958846"/>
              <a:gd name="connsiteY0" fmla="*/ 981768 h 989029"/>
              <a:gd name="connsiteX1" fmla="*/ 3046 w 1958846"/>
              <a:gd name="connsiteY1" fmla="*/ 849688 h 989029"/>
              <a:gd name="connsiteX2" fmla="*/ 363726 w 1958846"/>
              <a:gd name="connsiteY2" fmla="*/ 31808 h 989029"/>
              <a:gd name="connsiteX3" fmla="*/ 1958846 w 1958846"/>
              <a:gd name="connsiteY3" fmla="*/ 245168 h 989029"/>
            </a:gdLst>
            <a:ahLst/>
            <a:cxnLst>
              <a:cxn ang="0">
                <a:pos x="connsiteX0" y="connsiteY0"/>
              </a:cxn>
              <a:cxn ang="0">
                <a:pos x="connsiteX1" y="connsiteY1"/>
              </a:cxn>
              <a:cxn ang="0">
                <a:pos x="connsiteX2" y="connsiteY2"/>
              </a:cxn>
              <a:cxn ang="0">
                <a:pos x="connsiteX3" y="connsiteY3"/>
              </a:cxn>
            </a:cxnLst>
            <a:rect l="l" t="t" r="r" b="b"/>
            <a:pathLst>
              <a:path w="1958846" h="989029">
                <a:moveTo>
                  <a:pt x="470406" y="981768"/>
                </a:moveTo>
                <a:cubicBezTo>
                  <a:pt x="245616" y="994891"/>
                  <a:pt x="20826" y="1008015"/>
                  <a:pt x="3046" y="849688"/>
                </a:cubicBezTo>
                <a:cubicBezTo>
                  <a:pt x="-14734" y="691361"/>
                  <a:pt x="37759" y="132561"/>
                  <a:pt x="363726" y="31808"/>
                </a:cubicBezTo>
                <a:cubicBezTo>
                  <a:pt x="689693" y="-68945"/>
                  <a:pt x="1324269" y="88111"/>
                  <a:pt x="1958846" y="245168"/>
                </a:cubicBezTo>
              </a:path>
            </a:pathLst>
          </a:custGeom>
          <a:noFill/>
          <a:ln w="76200">
            <a:solidFill>
              <a:srgbClr val="FF0000"/>
            </a:solidFill>
            <a:headEnd type="none" w="med" len="med"/>
            <a:tailEnd type="triangl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AAECC5F8-766B-48AD-B048-774C634ED315}"/>
              </a:ext>
            </a:extLst>
          </p:cNvPr>
          <p:cNvSpPr/>
          <p:nvPr/>
        </p:nvSpPr>
        <p:spPr>
          <a:xfrm>
            <a:off x="1920240" y="2571750"/>
            <a:ext cx="228600" cy="228600"/>
          </a:xfrm>
          <a:prstGeom prst="ellipse">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7AC469D-098F-4D25-9A09-E2DD458994C0}"/>
              </a:ext>
            </a:extLst>
          </p:cNvPr>
          <p:cNvSpPr/>
          <p:nvPr/>
        </p:nvSpPr>
        <p:spPr>
          <a:xfrm>
            <a:off x="1752600" y="1364218"/>
            <a:ext cx="590226" cy="369332"/>
          </a:xfrm>
          <a:prstGeom prst="rect">
            <a:avLst/>
          </a:prstGeom>
        </p:spPr>
        <p:txBody>
          <a:bodyPr wrap="none">
            <a:spAutoFit/>
          </a:bodyPr>
          <a:lstStyle/>
          <a:p>
            <a:r>
              <a:rPr lang="en-US" dirty="0">
                <a:solidFill>
                  <a:srgbClr val="FF0000"/>
                </a:solidFill>
              </a:rPr>
              <a:t>click</a:t>
            </a:r>
          </a:p>
        </p:txBody>
      </p:sp>
    </p:spTree>
    <p:extLst>
      <p:ext uri="{BB962C8B-B14F-4D97-AF65-F5344CB8AC3E}">
        <p14:creationId xmlns:p14="http://schemas.microsoft.com/office/powerpoint/2010/main" val="22920220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504950"/>
            <a:ext cx="8229600" cy="3276600"/>
          </a:xfrm>
        </p:spPr>
        <p:txBody>
          <a:bodyPr>
            <a:normAutofit fontScale="92500" lnSpcReduction="10000"/>
          </a:bodyPr>
          <a:lstStyle/>
          <a:p>
            <a:r>
              <a:rPr lang="en-US" sz="2000" dirty="0"/>
              <a:t>REST client libraries are available for almost any technology platform:</a:t>
            </a:r>
          </a:p>
          <a:p>
            <a:pPr lvl="1"/>
            <a:r>
              <a:rPr lang="en-US" sz="1800" dirty="0"/>
              <a:t>Thin web clients (i.e., JavaScript applications in web browsers)</a:t>
            </a:r>
          </a:p>
          <a:p>
            <a:pPr lvl="1"/>
            <a:r>
              <a:rPr lang="en-US" sz="1800" dirty="0"/>
              <a:t>Fat desktop applications (e.g., Java, .NET)</a:t>
            </a:r>
          </a:p>
          <a:p>
            <a:pPr lvl="1"/>
            <a:r>
              <a:rPr lang="en-US" sz="1800" dirty="0"/>
              <a:t>Mobile applications (e.g., Java, Swift)</a:t>
            </a:r>
          </a:p>
          <a:p>
            <a:pPr lvl="1"/>
            <a:r>
              <a:rPr lang="en-US" sz="1800" dirty="0"/>
              <a:t>Scripting languages (e.g., Python, Perl)</a:t>
            </a:r>
          </a:p>
          <a:p>
            <a:pPr lvl="1"/>
            <a:r>
              <a:rPr lang="en-US" sz="1800" dirty="0"/>
              <a:t>Analytical tools (e.g., R)</a:t>
            </a:r>
          </a:p>
          <a:p>
            <a:r>
              <a:rPr lang="en-US" sz="2000" dirty="0"/>
              <a:t>HTTP is well understood by software engineers, both on the client and server side (28 year old tech)</a:t>
            </a:r>
          </a:p>
          <a:p>
            <a:r>
              <a:rPr lang="en-US" sz="2000" dirty="0"/>
              <a:t>HTTP works well on high-latency wide area data networks (</a:t>
            </a:r>
            <a:r>
              <a:rPr lang="en-US" sz="2000" dirty="0" err="1"/>
              <a:t>i.e</a:t>
            </a:r>
            <a:r>
              <a:rPr lang="en-US" sz="2000" dirty="0"/>
              <a:t>, the internet)</a:t>
            </a:r>
          </a:p>
          <a:p>
            <a:r>
              <a:rPr lang="en-US" sz="2000" dirty="0"/>
              <a:t>REST web services leverage well-established HTTP security mechanisms (e.g., HTTPS, OAuth)</a:t>
            </a:r>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p:txBody>
      </p:sp>
      <p:sp>
        <p:nvSpPr>
          <p:cNvPr id="3" name="Title 2">
            <a:extLst>
              <a:ext uri="{FF2B5EF4-FFF2-40B4-BE49-F238E27FC236}">
                <a16:creationId xmlns:a16="http://schemas.microsoft.com/office/drawing/2014/main" id="{FB4C6C0D-CDA1-43E3-8CDA-F4D3F58AC9C7}"/>
              </a:ext>
            </a:extLst>
          </p:cNvPr>
          <p:cNvSpPr>
            <a:spLocks noGrp="1"/>
          </p:cNvSpPr>
          <p:nvPr>
            <p:ph type="title" idx="4294967295"/>
          </p:nvPr>
        </p:nvSpPr>
        <p:spPr>
          <a:xfrm>
            <a:off x="628650" y="895350"/>
            <a:ext cx="7886700" cy="495907"/>
          </a:xfrm>
          <a:prstGeom prst="rect">
            <a:avLst/>
          </a:prstGeom>
        </p:spPr>
        <p:txBody>
          <a:bodyPr/>
          <a:lstStyle/>
          <a:p>
            <a:r>
              <a:rPr lang="en-US" sz="2800" dirty="0"/>
              <a:t>REST Web Services are Widely Supported</a:t>
            </a:r>
          </a:p>
        </p:txBody>
      </p:sp>
    </p:spTree>
    <p:extLst>
      <p:ext uri="{BB962C8B-B14F-4D97-AF65-F5344CB8AC3E}">
        <p14:creationId xmlns:p14="http://schemas.microsoft.com/office/powerpoint/2010/main" val="15409103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504950"/>
            <a:ext cx="8229600" cy="3276600"/>
          </a:xfrm>
        </p:spPr>
        <p:txBody>
          <a:bodyPr>
            <a:normAutofit/>
          </a:bodyPr>
          <a:lstStyle/>
          <a:p>
            <a:r>
              <a:rPr lang="en-US" sz="2000" dirty="0"/>
              <a:t>HL7 </a:t>
            </a:r>
            <a:r>
              <a:rPr lang="en-US" sz="2000" b="1" dirty="0"/>
              <a:t>Fast Healthcare Interoperability Resources </a:t>
            </a:r>
            <a:r>
              <a:rPr lang="en-US" sz="2000" dirty="0"/>
              <a:t>(FHIR) defines a set of REST web services resources for clinical medicine</a:t>
            </a:r>
          </a:p>
          <a:p>
            <a:pPr marL="0" indent="0">
              <a:buNone/>
            </a:pPr>
            <a:endParaRPr lang="en-US" sz="2000" dirty="0"/>
          </a:p>
          <a:p>
            <a:r>
              <a:rPr lang="en-US" sz="2000" dirty="0"/>
              <a:t>Enterprise clinical system vendors have implemented FHIR endpoints:</a:t>
            </a:r>
          </a:p>
          <a:p>
            <a:pPr lvl="1"/>
            <a:r>
              <a:rPr lang="en-US" sz="1600" dirty="0"/>
              <a:t>Cerner Corporation: Cerner Ignite APIs for Millennium</a:t>
            </a:r>
          </a:p>
          <a:p>
            <a:pPr lvl="1"/>
            <a:r>
              <a:rPr lang="en-US" sz="1600" dirty="0"/>
              <a:t>EPIC Systems Corporation: </a:t>
            </a:r>
            <a:r>
              <a:rPr lang="en-US" sz="1600" dirty="0" err="1"/>
              <a:t>Open.epic</a:t>
            </a:r>
            <a:endParaRPr lang="en-US" sz="1600" dirty="0"/>
          </a:p>
          <a:p>
            <a:pPr marL="457200" lvl="1" indent="0">
              <a:buNone/>
            </a:pPr>
            <a:endParaRPr lang="en-US" sz="1600" dirty="0"/>
          </a:p>
          <a:p>
            <a:r>
              <a:rPr lang="en-US" sz="2000" dirty="0"/>
              <a:t>Both </a:t>
            </a:r>
            <a:r>
              <a:rPr lang="en-US" sz="2000" b="1" dirty="0"/>
              <a:t>patient-facing</a:t>
            </a:r>
            <a:r>
              <a:rPr lang="en-US" sz="2000" dirty="0"/>
              <a:t> and </a:t>
            </a:r>
            <a:r>
              <a:rPr lang="en-US" sz="2000" b="1" dirty="0"/>
              <a:t>provider-facing</a:t>
            </a:r>
            <a:r>
              <a:rPr lang="en-US" sz="2000" dirty="0"/>
              <a:t> use cases are envisioned</a:t>
            </a:r>
          </a:p>
          <a:p>
            <a:endParaRPr lang="en-US" sz="2000" dirty="0"/>
          </a:p>
          <a:p>
            <a:endParaRPr lang="en-US" sz="2000" dirty="0"/>
          </a:p>
        </p:txBody>
      </p:sp>
      <p:sp>
        <p:nvSpPr>
          <p:cNvPr id="3" name="Title 2">
            <a:extLst>
              <a:ext uri="{FF2B5EF4-FFF2-40B4-BE49-F238E27FC236}">
                <a16:creationId xmlns:a16="http://schemas.microsoft.com/office/drawing/2014/main" id="{FB4C6C0D-CDA1-43E3-8CDA-F4D3F58AC9C7}"/>
              </a:ext>
            </a:extLst>
          </p:cNvPr>
          <p:cNvSpPr>
            <a:spLocks noGrp="1"/>
          </p:cNvSpPr>
          <p:nvPr>
            <p:ph type="title" idx="4294967295"/>
          </p:nvPr>
        </p:nvSpPr>
        <p:spPr>
          <a:xfrm>
            <a:off x="628650" y="895350"/>
            <a:ext cx="7886700" cy="495907"/>
          </a:xfrm>
          <a:prstGeom prst="rect">
            <a:avLst/>
          </a:prstGeom>
        </p:spPr>
        <p:txBody>
          <a:bodyPr/>
          <a:lstStyle/>
          <a:p>
            <a:r>
              <a:rPr lang="en-US" sz="2800" dirty="0"/>
              <a:t>REST Web Services are Emerging for Clinical Data</a:t>
            </a:r>
          </a:p>
        </p:txBody>
      </p:sp>
    </p:spTree>
    <p:extLst>
      <p:ext uri="{BB962C8B-B14F-4D97-AF65-F5344CB8AC3E}">
        <p14:creationId xmlns:p14="http://schemas.microsoft.com/office/powerpoint/2010/main" val="10807882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B4C6C0D-CDA1-43E3-8CDA-F4D3F58AC9C7}"/>
              </a:ext>
            </a:extLst>
          </p:cNvPr>
          <p:cNvSpPr>
            <a:spLocks noGrp="1"/>
          </p:cNvSpPr>
          <p:nvPr>
            <p:ph type="title" idx="4294967295"/>
          </p:nvPr>
        </p:nvSpPr>
        <p:spPr>
          <a:xfrm>
            <a:off x="628650" y="895350"/>
            <a:ext cx="7886700" cy="495907"/>
          </a:xfrm>
          <a:prstGeom prst="rect">
            <a:avLst/>
          </a:prstGeom>
        </p:spPr>
        <p:txBody>
          <a:bodyPr/>
          <a:lstStyle/>
          <a:p>
            <a:r>
              <a:rPr lang="en-US" sz="2800" dirty="0"/>
              <a:t>HL7 Fast Healthcare Interoperability Resources (FHIR)</a:t>
            </a:r>
          </a:p>
        </p:txBody>
      </p:sp>
      <p:pic>
        <p:nvPicPr>
          <p:cNvPr id="6" name="Picture 5">
            <a:extLst>
              <a:ext uri="{FF2B5EF4-FFF2-40B4-BE49-F238E27FC236}">
                <a16:creationId xmlns:a16="http://schemas.microsoft.com/office/drawing/2014/main" id="{8A59A2B1-A296-4F8B-96B4-270A58B68007}"/>
              </a:ext>
            </a:extLst>
          </p:cNvPr>
          <p:cNvPicPr>
            <a:picLocks noChangeAspect="1"/>
          </p:cNvPicPr>
          <p:nvPr/>
        </p:nvPicPr>
        <p:blipFill>
          <a:blip r:embed="rId3"/>
          <a:stretch>
            <a:fillRect/>
          </a:stretch>
        </p:blipFill>
        <p:spPr>
          <a:xfrm>
            <a:off x="5029200" y="1430828"/>
            <a:ext cx="3704818" cy="3198322"/>
          </a:xfrm>
          <a:prstGeom prst="rect">
            <a:avLst/>
          </a:prstGeom>
        </p:spPr>
      </p:pic>
      <p:sp>
        <p:nvSpPr>
          <p:cNvPr id="8" name="Rectangle 7">
            <a:extLst>
              <a:ext uri="{FF2B5EF4-FFF2-40B4-BE49-F238E27FC236}">
                <a16:creationId xmlns:a16="http://schemas.microsoft.com/office/drawing/2014/main" id="{F0C9405B-360A-47E8-A35F-7BB5856E10AD}"/>
              </a:ext>
            </a:extLst>
          </p:cNvPr>
          <p:cNvSpPr/>
          <p:nvPr/>
        </p:nvSpPr>
        <p:spPr>
          <a:xfrm>
            <a:off x="4938509" y="4629150"/>
            <a:ext cx="3886200" cy="461665"/>
          </a:xfrm>
          <a:prstGeom prst="rect">
            <a:avLst/>
          </a:prstGeom>
        </p:spPr>
        <p:txBody>
          <a:bodyPr wrap="square">
            <a:spAutoFit/>
          </a:bodyPr>
          <a:lstStyle/>
          <a:p>
            <a:r>
              <a:rPr lang="en-US" sz="1200" dirty="0"/>
              <a:t>https://www.idahopress.com/news/local/st-luke-s-patients-can-get-medical-records-on-apple. July 17, 2018.</a:t>
            </a:r>
          </a:p>
        </p:txBody>
      </p:sp>
      <p:sp>
        <p:nvSpPr>
          <p:cNvPr id="9" name="Content Placeholder 1">
            <a:extLst>
              <a:ext uri="{FF2B5EF4-FFF2-40B4-BE49-F238E27FC236}">
                <a16:creationId xmlns:a16="http://schemas.microsoft.com/office/drawing/2014/main" id="{40F82D51-B891-4FC6-B057-8BC1EEBAE8F1}"/>
              </a:ext>
            </a:extLst>
          </p:cNvPr>
          <p:cNvSpPr>
            <a:spLocks noGrp="1"/>
          </p:cNvSpPr>
          <p:nvPr>
            <p:ph idx="1"/>
          </p:nvPr>
        </p:nvSpPr>
        <p:spPr>
          <a:xfrm>
            <a:off x="457200" y="1504950"/>
            <a:ext cx="4114800" cy="3124200"/>
          </a:xfrm>
        </p:spPr>
        <p:txBody>
          <a:bodyPr>
            <a:normAutofit lnSpcReduction="10000"/>
          </a:bodyPr>
          <a:lstStyle/>
          <a:p>
            <a:r>
              <a:rPr lang="en-US" sz="2000" dirty="0"/>
              <a:t>Patient</a:t>
            </a:r>
          </a:p>
          <a:p>
            <a:r>
              <a:rPr lang="en-US" sz="2000" dirty="0"/>
              <a:t>Practitioner</a:t>
            </a:r>
          </a:p>
          <a:p>
            <a:r>
              <a:rPr lang="en-US" sz="2000" dirty="0"/>
              <a:t>Allergy</a:t>
            </a:r>
          </a:p>
          <a:p>
            <a:r>
              <a:rPr lang="en-US" sz="2000" dirty="0"/>
              <a:t>Problem</a:t>
            </a:r>
          </a:p>
          <a:p>
            <a:r>
              <a:rPr lang="en-US" sz="2000" dirty="0"/>
              <a:t>Observation (e.g., HLA laboratory results)</a:t>
            </a:r>
          </a:p>
          <a:p>
            <a:pPr marL="0" indent="0">
              <a:buNone/>
            </a:pPr>
            <a:r>
              <a:rPr lang="en-US" sz="2000" dirty="0"/>
              <a:t>.</a:t>
            </a:r>
          </a:p>
          <a:p>
            <a:pPr marL="0" indent="0">
              <a:buNone/>
            </a:pPr>
            <a:r>
              <a:rPr lang="en-US" sz="2000" dirty="0"/>
              <a:t>.</a:t>
            </a:r>
          </a:p>
          <a:p>
            <a:pPr marL="0" indent="0">
              <a:buNone/>
            </a:pPr>
            <a:r>
              <a:rPr lang="en-US" sz="2000" dirty="0"/>
              <a:t>.</a:t>
            </a:r>
          </a:p>
          <a:p>
            <a:endParaRPr lang="en-US" sz="2000" dirty="0"/>
          </a:p>
        </p:txBody>
      </p:sp>
    </p:spTree>
    <p:extLst>
      <p:ext uri="{BB962C8B-B14F-4D97-AF65-F5344CB8AC3E}">
        <p14:creationId xmlns:p14="http://schemas.microsoft.com/office/powerpoint/2010/main" val="279378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504950"/>
            <a:ext cx="8229600" cy="3276600"/>
          </a:xfrm>
        </p:spPr>
        <p:txBody>
          <a:bodyPr>
            <a:normAutofit/>
          </a:bodyPr>
          <a:lstStyle/>
          <a:p>
            <a:pPr marL="514350" indent="-514350">
              <a:buFont typeface="+mj-lt"/>
              <a:buAutoNum type="arabicPeriod"/>
            </a:pPr>
            <a:r>
              <a:rPr lang="en-US" sz="2400" dirty="0"/>
              <a:t>Develop a working definition of </a:t>
            </a:r>
            <a:r>
              <a:rPr lang="en-US" sz="2400" i="1" dirty="0"/>
              <a:t>Clinical Decision Support</a:t>
            </a:r>
            <a:r>
              <a:rPr lang="en-US" sz="2400" dirty="0"/>
              <a:t> and </a:t>
            </a:r>
            <a:r>
              <a:rPr lang="en-US" sz="2400" i="1" dirty="0"/>
              <a:t>Web Services</a:t>
            </a:r>
            <a:r>
              <a:rPr lang="en-US" sz="2400" dirty="0"/>
              <a:t>.</a:t>
            </a:r>
          </a:p>
          <a:p>
            <a:pPr marL="514350" indent="-514350">
              <a:buFont typeface="+mj-lt"/>
              <a:buAutoNum type="arabicPeriod"/>
            </a:pPr>
            <a:r>
              <a:rPr lang="en-US" sz="2400" dirty="0"/>
              <a:t>Describe some examples of heuristic decision making algorithms in HLA donor-recipient matching.</a:t>
            </a:r>
          </a:p>
          <a:p>
            <a:pPr marL="514350" indent="-514350">
              <a:buFont typeface="+mj-lt"/>
              <a:buAutoNum type="arabicPeriod"/>
            </a:pPr>
            <a:r>
              <a:rPr lang="en-US" sz="2400" dirty="0"/>
              <a:t>Propose a web service-based technical architecture for an HLA donor-recipient matching clinical decision support application.</a:t>
            </a:r>
          </a:p>
        </p:txBody>
      </p:sp>
      <p:sp>
        <p:nvSpPr>
          <p:cNvPr id="3" name="Title 2">
            <a:extLst>
              <a:ext uri="{FF2B5EF4-FFF2-40B4-BE49-F238E27FC236}">
                <a16:creationId xmlns:a16="http://schemas.microsoft.com/office/drawing/2014/main" id="{FB4C6C0D-CDA1-43E3-8CDA-F4D3F58AC9C7}"/>
              </a:ext>
            </a:extLst>
          </p:cNvPr>
          <p:cNvSpPr>
            <a:spLocks noGrp="1"/>
          </p:cNvSpPr>
          <p:nvPr>
            <p:ph type="title" idx="4294967295"/>
          </p:nvPr>
        </p:nvSpPr>
        <p:spPr>
          <a:xfrm>
            <a:off x="628650" y="895350"/>
            <a:ext cx="7886700" cy="495907"/>
          </a:xfrm>
          <a:prstGeom prst="rect">
            <a:avLst/>
          </a:prstGeom>
        </p:spPr>
        <p:txBody>
          <a:bodyPr/>
          <a:lstStyle/>
          <a:p>
            <a:r>
              <a:rPr lang="en-US" sz="3200" dirty="0"/>
              <a:t>Learning Objectives</a:t>
            </a:r>
          </a:p>
        </p:txBody>
      </p:sp>
    </p:spTree>
    <p:extLst>
      <p:ext uri="{BB962C8B-B14F-4D97-AF65-F5344CB8AC3E}">
        <p14:creationId xmlns:p14="http://schemas.microsoft.com/office/powerpoint/2010/main" val="269323938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90500" y="1047750"/>
            <a:ext cx="8763000" cy="3886200"/>
          </a:xfrm>
        </p:spPr>
        <p:txBody>
          <a:bodyPr>
            <a:noAutofit/>
          </a:bodyPr>
          <a:lstStyle/>
          <a:p>
            <a:r>
              <a:rPr lang="en-US" sz="2800" dirty="0"/>
              <a:t>HEURISTIC ALGORITHM AS A REST WEB SERVICE</a:t>
            </a:r>
            <a:br>
              <a:rPr lang="en-US" sz="2800" dirty="0"/>
            </a:br>
            <a:r>
              <a:rPr lang="en-US" sz="2800" dirty="0"/>
              <a:t>EXAMPLE #1:</a:t>
            </a:r>
            <a:br>
              <a:rPr lang="en-US" sz="2800" dirty="0"/>
            </a:br>
            <a:br>
              <a:rPr lang="en-US" sz="2800" dirty="0"/>
            </a:br>
            <a:r>
              <a:rPr lang="en-US" sz="2800" dirty="0"/>
              <a:t>Electronic Compatibility Assessment using</a:t>
            </a:r>
            <a:br>
              <a:rPr lang="en-US" sz="2800" dirty="0"/>
            </a:br>
            <a:r>
              <a:rPr lang="en-US" sz="2800" dirty="0"/>
              <a:t>HLA-DPB1 Hypervariable Regions</a:t>
            </a:r>
            <a:br>
              <a:rPr lang="en-US" sz="2800" dirty="0"/>
            </a:br>
            <a:br>
              <a:rPr lang="en-US" sz="2800" dirty="0"/>
            </a:br>
            <a:r>
              <a:rPr lang="en-US" sz="1600" dirty="0"/>
              <a:t>(Google Cloud deployment)</a:t>
            </a:r>
            <a:r>
              <a:rPr lang="en-US" sz="2000" dirty="0"/>
              <a:t> https://rest.hlatools.org/hladpb1</a:t>
            </a:r>
            <a:br>
              <a:rPr lang="en-US" sz="2000" dirty="0"/>
            </a:br>
            <a:r>
              <a:rPr lang="en-US" sz="1600" dirty="0"/>
              <a:t>(source code)</a:t>
            </a:r>
            <a:r>
              <a:rPr lang="en-US" sz="2000" dirty="0"/>
              <a:t> https://github.com/ghsmith/hladpb1</a:t>
            </a:r>
            <a:endParaRPr lang="en-US" sz="2800" dirty="0"/>
          </a:p>
        </p:txBody>
      </p:sp>
    </p:spTree>
    <p:extLst>
      <p:ext uri="{BB962C8B-B14F-4D97-AF65-F5344CB8AC3E}">
        <p14:creationId xmlns:p14="http://schemas.microsoft.com/office/powerpoint/2010/main" val="17834765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504950"/>
            <a:ext cx="8229600" cy="3276600"/>
          </a:xfrm>
        </p:spPr>
        <p:txBody>
          <a:bodyPr>
            <a:normAutofit/>
          </a:bodyPr>
          <a:lstStyle/>
          <a:p>
            <a:r>
              <a:rPr lang="en-US" sz="2400" dirty="0"/>
              <a:t>In 2014 OPTN/UNOS mandated DPB1 typing for deceased donors. This becomes effective in 2016.</a:t>
            </a:r>
          </a:p>
          <a:p>
            <a:r>
              <a:rPr lang="en-US" sz="2400" dirty="0"/>
              <a:t>IMGT/HLA Allele Database Version 3.33.0 (2018-07-11) includes 1,108 DPB1 alleles but less than 30 DPB1 alleles are represented by single antigen bead products. [1]</a:t>
            </a:r>
          </a:p>
          <a:p>
            <a:r>
              <a:rPr lang="en-US" sz="2400" dirty="0"/>
              <a:t>Compatibility of donor alleles not represented by a single antigen bead cannot be easily determined.</a:t>
            </a:r>
          </a:p>
        </p:txBody>
      </p:sp>
      <p:sp>
        <p:nvSpPr>
          <p:cNvPr id="3" name="Title 2">
            <a:extLst>
              <a:ext uri="{FF2B5EF4-FFF2-40B4-BE49-F238E27FC236}">
                <a16:creationId xmlns:a16="http://schemas.microsoft.com/office/drawing/2014/main" id="{FB4C6C0D-CDA1-43E3-8CDA-F4D3F58AC9C7}"/>
              </a:ext>
            </a:extLst>
          </p:cNvPr>
          <p:cNvSpPr>
            <a:spLocks noGrp="1"/>
          </p:cNvSpPr>
          <p:nvPr>
            <p:ph type="title" idx="4294967295"/>
          </p:nvPr>
        </p:nvSpPr>
        <p:spPr>
          <a:xfrm>
            <a:off x="628650" y="895350"/>
            <a:ext cx="7886700" cy="495907"/>
          </a:xfrm>
          <a:prstGeom prst="rect">
            <a:avLst/>
          </a:prstGeom>
        </p:spPr>
        <p:txBody>
          <a:bodyPr/>
          <a:lstStyle/>
          <a:p>
            <a:r>
              <a:rPr lang="en-US" sz="3200" dirty="0"/>
              <a:t>DPB1 Background</a:t>
            </a:r>
          </a:p>
        </p:txBody>
      </p:sp>
      <p:sp>
        <p:nvSpPr>
          <p:cNvPr id="5" name="Rectangle 4">
            <a:extLst>
              <a:ext uri="{FF2B5EF4-FFF2-40B4-BE49-F238E27FC236}">
                <a16:creationId xmlns:a16="http://schemas.microsoft.com/office/drawing/2014/main" id="{A9FCFBCE-B61B-4D10-9C81-D349C0A7F93E}"/>
              </a:ext>
            </a:extLst>
          </p:cNvPr>
          <p:cNvSpPr/>
          <p:nvPr/>
        </p:nvSpPr>
        <p:spPr>
          <a:xfrm>
            <a:off x="0" y="4866501"/>
            <a:ext cx="9144000" cy="276999"/>
          </a:xfrm>
          <a:prstGeom prst="rect">
            <a:avLst/>
          </a:prstGeom>
        </p:spPr>
        <p:txBody>
          <a:bodyPr wrap="square">
            <a:spAutoFit/>
          </a:bodyPr>
          <a:lstStyle/>
          <a:p>
            <a:r>
              <a:rPr lang="en-US" sz="1200" dirty="0"/>
              <a:t>[1] IPD-IMGT/HLA. https://www.ebi.ac.uk/ipd/imgt/hla.</a:t>
            </a:r>
          </a:p>
        </p:txBody>
      </p:sp>
    </p:spTree>
    <p:extLst>
      <p:ext uri="{BB962C8B-B14F-4D97-AF65-F5344CB8AC3E}">
        <p14:creationId xmlns:p14="http://schemas.microsoft.com/office/powerpoint/2010/main" val="38940062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B4C6C0D-CDA1-43E3-8CDA-F4D3F58AC9C7}"/>
              </a:ext>
            </a:extLst>
          </p:cNvPr>
          <p:cNvSpPr>
            <a:spLocks noGrp="1"/>
          </p:cNvSpPr>
          <p:nvPr>
            <p:ph type="title" idx="4294967295"/>
          </p:nvPr>
        </p:nvSpPr>
        <p:spPr>
          <a:xfrm>
            <a:off x="435877" y="895350"/>
            <a:ext cx="3943350" cy="495907"/>
          </a:xfrm>
          <a:prstGeom prst="rect">
            <a:avLst/>
          </a:prstGeom>
        </p:spPr>
        <p:txBody>
          <a:bodyPr/>
          <a:lstStyle/>
          <a:p>
            <a:r>
              <a:rPr lang="en-US" sz="3200" dirty="0"/>
              <a:t>DPB1 Structure</a:t>
            </a:r>
          </a:p>
        </p:txBody>
      </p:sp>
      <p:pic>
        <p:nvPicPr>
          <p:cNvPr id="6" name="Picture 3" descr="CLASS_1_2">
            <a:extLst>
              <a:ext uri="{FF2B5EF4-FFF2-40B4-BE49-F238E27FC236}">
                <a16:creationId xmlns:a16="http://schemas.microsoft.com/office/drawing/2014/main" id="{D3F60C55-54EC-49E5-91F4-FEDA372AFC8A}"/>
              </a:ext>
            </a:extLst>
          </p:cNvPr>
          <p:cNvPicPr>
            <a:picLocks noChangeAspect="1" noChangeArrowheads="1"/>
          </p:cNvPicPr>
          <p:nvPr/>
        </p:nvPicPr>
        <p:blipFill>
          <a:blip r:embed="rId3" cstate="print"/>
          <a:srcRect/>
          <a:stretch>
            <a:fillRect/>
          </a:stretch>
        </p:blipFill>
        <p:spPr bwMode="auto">
          <a:xfrm>
            <a:off x="4876800" y="1040423"/>
            <a:ext cx="3951708" cy="3915205"/>
          </a:xfrm>
          <a:prstGeom prst="rect">
            <a:avLst/>
          </a:prstGeom>
          <a:noFill/>
          <a:ln w="9525">
            <a:noFill/>
            <a:miter lim="800000"/>
            <a:headEnd/>
            <a:tailEnd/>
          </a:ln>
        </p:spPr>
      </p:pic>
      <p:sp>
        <p:nvSpPr>
          <p:cNvPr id="7" name="TextBox 6">
            <a:extLst>
              <a:ext uri="{FF2B5EF4-FFF2-40B4-BE49-F238E27FC236}">
                <a16:creationId xmlns:a16="http://schemas.microsoft.com/office/drawing/2014/main" id="{0CCD6706-7DAB-4E04-839E-62A3A911713D}"/>
              </a:ext>
            </a:extLst>
          </p:cNvPr>
          <p:cNvSpPr txBox="1"/>
          <p:nvPr/>
        </p:nvSpPr>
        <p:spPr>
          <a:xfrm>
            <a:off x="8127522" y="1276350"/>
            <a:ext cx="415498" cy="646331"/>
          </a:xfrm>
          <a:prstGeom prst="rect">
            <a:avLst/>
          </a:prstGeom>
          <a:noFill/>
        </p:spPr>
        <p:txBody>
          <a:bodyPr wrap="none" rtlCol="0">
            <a:spAutoFit/>
          </a:bodyPr>
          <a:lstStyle/>
          <a:p>
            <a:r>
              <a:rPr lang="en-US" sz="1200" b="1" dirty="0">
                <a:latin typeface="Arial" panose="020B0604020202020204" pitchFamily="34" charset="0"/>
                <a:cs typeface="Arial" panose="020B0604020202020204" pitchFamily="34" charset="0"/>
              </a:rPr>
              <a:t>DR</a:t>
            </a:r>
          </a:p>
          <a:p>
            <a:r>
              <a:rPr lang="en-US" sz="1200" b="1" dirty="0">
                <a:latin typeface="Arial" panose="020B0604020202020204" pitchFamily="34" charset="0"/>
                <a:cs typeface="Arial" panose="020B0604020202020204" pitchFamily="34" charset="0"/>
              </a:rPr>
              <a:t>DQ</a:t>
            </a:r>
          </a:p>
          <a:p>
            <a:r>
              <a:rPr lang="en-US" sz="1200" b="1" dirty="0">
                <a:latin typeface="Arial" panose="020B0604020202020204" pitchFamily="34" charset="0"/>
                <a:cs typeface="Arial" panose="020B0604020202020204" pitchFamily="34" charset="0"/>
              </a:rPr>
              <a:t>DP</a:t>
            </a:r>
          </a:p>
        </p:txBody>
      </p:sp>
      <p:sp>
        <p:nvSpPr>
          <p:cNvPr id="8" name="Text Box 8">
            <a:extLst>
              <a:ext uri="{FF2B5EF4-FFF2-40B4-BE49-F238E27FC236}">
                <a16:creationId xmlns:a16="http://schemas.microsoft.com/office/drawing/2014/main" id="{5484AF73-0C7D-445E-9AD1-D4497572F7A3}"/>
              </a:ext>
            </a:extLst>
          </p:cNvPr>
          <p:cNvSpPr txBox="1">
            <a:spLocks noChangeArrowheads="1"/>
          </p:cNvSpPr>
          <p:nvPr/>
        </p:nvSpPr>
        <p:spPr bwMode="auto">
          <a:xfrm>
            <a:off x="7924800" y="1913751"/>
            <a:ext cx="689612" cy="276999"/>
          </a:xfrm>
          <a:prstGeom prst="rect">
            <a:avLst/>
          </a:prstGeom>
          <a:noFill/>
          <a:ln w="9525">
            <a:noFill/>
            <a:miter lim="800000"/>
            <a:headEnd/>
            <a:tailEnd/>
          </a:ln>
          <a:effectLst/>
        </p:spPr>
        <p:txBody>
          <a:bodyPr wrap="none">
            <a:spAutoFit/>
          </a:bodyPr>
          <a:lstStyle/>
          <a:p>
            <a:pPr>
              <a:defRPr/>
            </a:pPr>
            <a:r>
              <a:rPr lang="en-US" sz="1200" b="1" dirty="0">
                <a:effectLst>
                  <a:outerShdw blurRad="38100" dist="38100" dir="2700000" algn="tl">
                    <a:srgbClr val="000000">
                      <a:alpha val="43137"/>
                    </a:srgbClr>
                  </a:outerShdw>
                </a:effectLst>
                <a:latin typeface="Arial" charset="0"/>
                <a:cs typeface="Times New Roman" pitchFamily="18" charset="0"/>
              </a:rPr>
              <a:t>Exon 2</a:t>
            </a:r>
          </a:p>
        </p:txBody>
      </p:sp>
      <p:sp>
        <p:nvSpPr>
          <p:cNvPr id="9" name="Text Box 8">
            <a:extLst>
              <a:ext uri="{FF2B5EF4-FFF2-40B4-BE49-F238E27FC236}">
                <a16:creationId xmlns:a16="http://schemas.microsoft.com/office/drawing/2014/main" id="{7033CD98-B8A9-4032-933E-891A81DC4815}"/>
              </a:ext>
            </a:extLst>
          </p:cNvPr>
          <p:cNvSpPr txBox="1">
            <a:spLocks noChangeArrowheads="1"/>
          </p:cNvSpPr>
          <p:nvPr/>
        </p:nvSpPr>
        <p:spPr bwMode="auto">
          <a:xfrm>
            <a:off x="7772400" y="2571750"/>
            <a:ext cx="689612" cy="276999"/>
          </a:xfrm>
          <a:prstGeom prst="rect">
            <a:avLst/>
          </a:prstGeom>
          <a:noFill/>
          <a:ln w="9525">
            <a:noFill/>
            <a:miter lim="800000"/>
            <a:headEnd/>
            <a:tailEnd/>
          </a:ln>
          <a:effectLst/>
        </p:spPr>
        <p:txBody>
          <a:bodyPr wrap="none">
            <a:spAutoFit/>
          </a:bodyPr>
          <a:lstStyle/>
          <a:p>
            <a:pPr>
              <a:defRPr/>
            </a:pPr>
            <a:r>
              <a:rPr lang="en-US" sz="1200" b="1" dirty="0">
                <a:effectLst>
                  <a:outerShdw blurRad="38100" dist="38100" dir="2700000" algn="tl">
                    <a:srgbClr val="000000">
                      <a:alpha val="43137"/>
                    </a:srgbClr>
                  </a:outerShdw>
                </a:effectLst>
                <a:latin typeface="Arial" charset="0"/>
                <a:cs typeface="Times New Roman" pitchFamily="18" charset="0"/>
              </a:rPr>
              <a:t>Exon 3</a:t>
            </a:r>
          </a:p>
        </p:txBody>
      </p:sp>
      <p:sp>
        <p:nvSpPr>
          <p:cNvPr id="10" name="TextBox 9">
            <a:extLst>
              <a:ext uri="{FF2B5EF4-FFF2-40B4-BE49-F238E27FC236}">
                <a16:creationId xmlns:a16="http://schemas.microsoft.com/office/drawing/2014/main" id="{ED75E492-C491-424C-AC88-7E5359195BE6}"/>
              </a:ext>
            </a:extLst>
          </p:cNvPr>
          <p:cNvSpPr txBox="1"/>
          <p:nvPr/>
        </p:nvSpPr>
        <p:spPr>
          <a:xfrm>
            <a:off x="5334000" y="4629150"/>
            <a:ext cx="3446328"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Klein J. and Sato A.  NEJM  343;702-709. 2000.</a:t>
            </a:r>
          </a:p>
        </p:txBody>
      </p:sp>
      <p:sp>
        <p:nvSpPr>
          <p:cNvPr id="12" name="Content Placeholder 1">
            <a:extLst>
              <a:ext uri="{FF2B5EF4-FFF2-40B4-BE49-F238E27FC236}">
                <a16:creationId xmlns:a16="http://schemas.microsoft.com/office/drawing/2014/main" id="{D1B59120-5232-4222-A4B8-219161F0B3ED}"/>
              </a:ext>
            </a:extLst>
          </p:cNvPr>
          <p:cNvSpPr>
            <a:spLocks noGrp="1"/>
          </p:cNvSpPr>
          <p:nvPr>
            <p:ph idx="1"/>
          </p:nvPr>
        </p:nvSpPr>
        <p:spPr>
          <a:xfrm>
            <a:off x="152346" y="1877198"/>
            <a:ext cx="4510304" cy="1943101"/>
          </a:xfrm>
        </p:spPr>
        <p:txBody>
          <a:bodyPr>
            <a:noAutofit/>
          </a:bodyPr>
          <a:lstStyle/>
          <a:p>
            <a:pPr marL="0" indent="0">
              <a:buNone/>
            </a:pPr>
            <a:r>
              <a:rPr lang="en-US" sz="2400" dirty="0"/>
              <a:t>Alleles are named sequentially independent of sequence homology, so no structural relationships are conveyed by allele names.</a:t>
            </a:r>
          </a:p>
        </p:txBody>
      </p:sp>
    </p:spTree>
    <p:extLst>
      <p:ext uri="{BB962C8B-B14F-4D97-AF65-F5344CB8AC3E}">
        <p14:creationId xmlns:p14="http://schemas.microsoft.com/office/powerpoint/2010/main" val="30154984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B4C6C0D-CDA1-43E3-8CDA-F4D3F58AC9C7}"/>
              </a:ext>
            </a:extLst>
          </p:cNvPr>
          <p:cNvSpPr>
            <a:spLocks noGrp="1"/>
          </p:cNvSpPr>
          <p:nvPr>
            <p:ph type="title" idx="4294967295"/>
          </p:nvPr>
        </p:nvSpPr>
        <p:spPr>
          <a:xfrm>
            <a:off x="152400" y="895350"/>
            <a:ext cx="4343400" cy="495907"/>
          </a:xfrm>
          <a:prstGeom prst="rect">
            <a:avLst/>
          </a:prstGeom>
        </p:spPr>
        <p:txBody>
          <a:bodyPr/>
          <a:lstStyle/>
          <a:p>
            <a:r>
              <a:rPr lang="en-US" sz="3200" dirty="0"/>
              <a:t>DPB1 Hypervariable Regions</a:t>
            </a:r>
          </a:p>
        </p:txBody>
      </p:sp>
      <p:pic>
        <p:nvPicPr>
          <p:cNvPr id="8" name="Picture 2">
            <a:extLst>
              <a:ext uri="{FF2B5EF4-FFF2-40B4-BE49-F238E27FC236}">
                <a16:creationId xmlns:a16="http://schemas.microsoft.com/office/drawing/2014/main" id="{8CA36580-AEEE-4C46-AE9B-806B67E0883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544" t="-1" b="-2325"/>
          <a:stretch/>
        </p:blipFill>
        <p:spPr bwMode="auto">
          <a:xfrm>
            <a:off x="4572000" y="895350"/>
            <a:ext cx="4352603" cy="4191000"/>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10" name="Content Placeholder 1">
            <a:extLst>
              <a:ext uri="{FF2B5EF4-FFF2-40B4-BE49-F238E27FC236}">
                <a16:creationId xmlns:a16="http://schemas.microsoft.com/office/drawing/2014/main" id="{E689F376-98FF-49F2-993B-9BB1B1B06123}"/>
              </a:ext>
            </a:extLst>
          </p:cNvPr>
          <p:cNvSpPr>
            <a:spLocks noGrp="1"/>
          </p:cNvSpPr>
          <p:nvPr>
            <p:ph idx="1"/>
          </p:nvPr>
        </p:nvSpPr>
        <p:spPr>
          <a:xfrm>
            <a:off x="128155" y="2124577"/>
            <a:ext cx="4510304" cy="1929670"/>
          </a:xfrm>
        </p:spPr>
        <p:txBody>
          <a:bodyPr>
            <a:noAutofit/>
          </a:bodyPr>
          <a:lstStyle/>
          <a:p>
            <a:pPr marL="0" indent="0">
              <a:buNone/>
            </a:pPr>
            <a:r>
              <a:rPr lang="en-US" sz="2400" dirty="0"/>
              <a:t>Multiple publications have demonstrated that six (6) hypervariable regions account for the majority of antibody reactivity against DPB1 alleles. [1-4] </a:t>
            </a:r>
          </a:p>
        </p:txBody>
      </p:sp>
      <p:sp>
        <p:nvSpPr>
          <p:cNvPr id="11" name="Rectangle 10">
            <a:extLst>
              <a:ext uri="{FF2B5EF4-FFF2-40B4-BE49-F238E27FC236}">
                <a16:creationId xmlns:a16="http://schemas.microsoft.com/office/drawing/2014/main" id="{21740A88-ADA7-4103-ADFF-64A6E5A8B98E}"/>
              </a:ext>
            </a:extLst>
          </p:cNvPr>
          <p:cNvSpPr/>
          <p:nvPr/>
        </p:nvSpPr>
        <p:spPr>
          <a:xfrm>
            <a:off x="0" y="4312503"/>
            <a:ext cx="9144000" cy="830997"/>
          </a:xfrm>
          <a:prstGeom prst="rect">
            <a:avLst/>
          </a:prstGeom>
        </p:spPr>
        <p:txBody>
          <a:bodyPr wrap="square">
            <a:spAutoFit/>
          </a:bodyPr>
          <a:lstStyle/>
          <a:p>
            <a:r>
              <a:rPr lang="en-US" sz="1200" dirty="0"/>
              <a:t>[1] </a:t>
            </a:r>
            <a:r>
              <a:rPr lang="en-US" sz="1200" dirty="0" err="1"/>
              <a:t>Billen</a:t>
            </a:r>
            <a:r>
              <a:rPr lang="en-US" sz="1200" dirty="0"/>
              <a:t>, et al. Tissue Antigens 75:278, 2009. </a:t>
            </a:r>
          </a:p>
          <a:p>
            <a:r>
              <a:rPr lang="en-US" sz="1200" dirty="0"/>
              <a:t>[2] Piazza. Transplantation 82:242, 2006.</a:t>
            </a:r>
          </a:p>
          <a:p>
            <a:r>
              <a:rPr lang="en-US" sz="1200" dirty="0"/>
              <a:t>[3] Arnold ML, et al. Tissue Antigens 65:370, 2005.</a:t>
            </a:r>
          </a:p>
          <a:p>
            <a:r>
              <a:rPr lang="en-US" sz="1200" dirty="0"/>
              <a:t>[4] Laux, et al. Transplantation 75:1527, 2003.</a:t>
            </a:r>
          </a:p>
        </p:txBody>
      </p:sp>
      <p:sp>
        <p:nvSpPr>
          <p:cNvPr id="12" name="Rectangle 11">
            <a:extLst>
              <a:ext uri="{FF2B5EF4-FFF2-40B4-BE49-F238E27FC236}">
                <a16:creationId xmlns:a16="http://schemas.microsoft.com/office/drawing/2014/main" id="{8995BEE5-CBB1-4E9C-BA3C-7A2B92E58B33}"/>
              </a:ext>
            </a:extLst>
          </p:cNvPr>
          <p:cNvSpPr/>
          <p:nvPr/>
        </p:nvSpPr>
        <p:spPr>
          <a:xfrm>
            <a:off x="6089147" y="4776993"/>
            <a:ext cx="2835456" cy="276999"/>
          </a:xfrm>
          <a:prstGeom prst="rect">
            <a:avLst/>
          </a:prstGeom>
        </p:spPr>
        <p:txBody>
          <a:bodyPr wrap="none">
            <a:spAutoFit/>
          </a:bodyPr>
          <a:lstStyle/>
          <a:p>
            <a:r>
              <a:rPr lang="en-US" sz="1200" dirty="0"/>
              <a:t>Laux, et al. Transplantation 75:1527, 2003.</a:t>
            </a:r>
          </a:p>
        </p:txBody>
      </p:sp>
    </p:spTree>
    <p:extLst>
      <p:ext uri="{BB962C8B-B14F-4D97-AF65-F5344CB8AC3E}">
        <p14:creationId xmlns:p14="http://schemas.microsoft.com/office/powerpoint/2010/main" val="29784378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1740A88-ADA7-4103-ADFF-64A6E5A8B98E}"/>
              </a:ext>
            </a:extLst>
          </p:cNvPr>
          <p:cNvSpPr/>
          <p:nvPr/>
        </p:nvSpPr>
        <p:spPr>
          <a:xfrm>
            <a:off x="0" y="1602254"/>
            <a:ext cx="9144000" cy="2123658"/>
          </a:xfrm>
          <a:prstGeom prst="rect">
            <a:avLst/>
          </a:prstGeom>
        </p:spPr>
        <p:txBody>
          <a:bodyPr wrap="square">
            <a:spAutoFit/>
          </a:bodyPr>
          <a:lstStyle/>
          <a:p>
            <a:r>
              <a:rPr lang="en-US" sz="1200" dirty="0"/>
              <a:t>[1] </a:t>
            </a:r>
            <a:r>
              <a:rPr lang="en-US" sz="1200" dirty="0" err="1"/>
              <a:t>Billen</a:t>
            </a:r>
            <a:r>
              <a:rPr lang="en-US" sz="1200" dirty="0"/>
              <a:t>, E. V., </a:t>
            </a:r>
            <a:r>
              <a:rPr lang="en-US" sz="1200" dirty="0" err="1"/>
              <a:t>Christiaans</a:t>
            </a:r>
            <a:r>
              <a:rPr lang="en-US" sz="1200" dirty="0"/>
              <a:t>, M. H., </a:t>
            </a:r>
            <a:r>
              <a:rPr lang="en-US" sz="1200" dirty="0" err="1"/>
              <a:t>Doxiadis</a:t>
            </a:r>
            <a:r>
              <a:rPr lang="en-US" sz="1200" dirty="0"/>
              <a:t>, I. I., </a:t>
            </a:r>
            <a:r>
              <a:rPr lang="en-US" sz="1200" dirty="0" err="1"/>
              <a:t>Voorter</a:t>
            </a:r>
            <a:r>
              <a:rPr lang="en-US" sz="1200" dirty="0"/>
              <a:t>, C. E., &amp; Berg-</a:t>
            </a:r>
            <a:r>
              <a:rPr lang="en-US" sz="1200" dirty="0" err="1"/>
              <a:t>Loonen</a:t>
            </a:r>
            <a:r>
              <a:rPr lang="en-US" sz="1200" dirty="0"/>
              <a:t>, E. M. (2010). HLA-DP antibodies before and after renal transplantation. Tissue Antigens, 75(3), 278-285.</a:t>
            </a:r>
          </a:p>
          <a:p>
            <a:endParaRPr lang="en-US" sz="1200" dirty="0"/>
          </a:p>
          <a:p>
            <a:r>
              <a:rPr lang="en-US" sz="1200" dirty="0"/>
              <a:t>[2] Piazza, A., Poggi, E., </a:t>
            </a:r>
            <a:r>
              <a:rPr lang="en-US" sz="1200" dirty="0" err="1"/>
              <a:t>Ozzella</a:t>
            </a:r>
            <a:r>
              <a:rPr lang="en-US" sz="1200" dirty="0"/>
              <a:t>, G., Borrelli, L., </a:t>
            </a:r>
            <a:r>
              <a:rPr lang="en-US" sz="1200" dirty="0" err="1"/>
              <a:t>Scornajenghi</a:t>
            </a:r>
            <a:r>
              <a:rPr lang="en-US" sz="1200" dirty="0"/>
              <a:t>, K., Monaco, P., </a:t>
            </a:r>
            <a:r>
              <a:rPr lang="en-US" sz="1200" dirty="0" err="1"/>
              <a:t>Tisone</a:t>
            </a:r>
            <a:r>
              <a:rPr lang="en-US" sz="1200" dirty="0"/>
              <a:t>, G., &amp; Adorno, D. (2006). Anti </a:t>
            </a:r>
            <a:r>
              <a:rPr lang="en-US" sz="1200" dirty="0" err="1"/>
              <a:t>Hla-Dp</a:t>
            </a:r>
            <a:r>
              <a:rPr lang="en-US" sz="1200" dirty="0"/>
              <a:t> Antibodies And Graft Failure In Kidney Transplantation. Transplantation, 82(Suppl 2), 242.</a:t>
            </a:r>
          </a:p>
          <a:p>
            <a:endParaRPr lang="en-US" sz="1200" dirty="0"/>
          </a:p>
          <a:p>
            <a:r>
              <a:rPr lang="en-US" sz="1200" dirty="0"/>
              <a:t>[3] Arnold, M., Pei, R., </a:t>
            </a:r>
            <a:r>
              <a:rPr lang="en-US" sz="1200" dirty="0" err="1"/>
              <a:t>Spriewald</a:t>
            </a:r>
            <a:r>
              <a:rPr lang="en-US" sz="1200" dirty="0"/>
              <a:t>, B., &amp; </a:t>
            </a:r>
            <a:r>
              <a:rPr lang="en-US" sz="1200" dirty="0" err="1"/>
              <a:t>Wassmuth</a:t>
            </a:r>
            <a:r>
              <a:rPr lang="en-US" sz="1200" dirty="0"/>
              <a:t>, R. (2005). Anti-HLA class II antibodies in kidney </a:t>
            </a:r>
            <a:r>
              <a:rPr lang="en-US" sz="1200" dirty="0" err="1"/>
              <a:t>retransplant</a:t>
            </a:r>
            <a:r>
              <a:rPr lang="en-US" sz="1200" dirty="0"/>
              <a:t> patients. Tissue Antigens, 65(4), 370-378.</a:t>
            </a:r>
          </a:p>
          <a:p>
            <a:endParaRPr lang="en-US" sz="1200" dirty="0"/>
          </a:p>
          <a:p>
            <a:r>
              <a:rPr lang="en-US" sz="1200" dirty="0"/>
              <a:t>[4] Laux, G., </a:t>
            </a:r>
            <a:r>
              <a:rPr lang="en-US" sz="1200" dirty="0" err="1"/>
              <a:t>Mansmann</a:t>
            </a:r>
            <a:r>
              <a:rPr lang="en-US" sz="1200" dirty="0"/>
              <a:t>, U., </a:t>
            </a:r>
            <a:r>
              <a:rPr lang="en-US" sz="1200" dirty="0" err="1"/>
              <a:t>Deufel</a:t>
            </a:r>
            <a:r>
              <a:rPr lang="en-US" sz="1200" dirty="0"/>
              <a:t>, A., </a:t>
            </a:r>
            <a:r>
              <a:rPr lang="en-US" sz="1200" dirty="0" err="1"/>
              <a:t>Opelz</a:t>
            </a:r>
            <a:r>
              <a:rPr lang="en-US" sz="1200" dirty="0"/>
              <a:t>, G., &amp; </a:t>
            </a:r>
            <a:r>
              <a:rPr lang="en-US" sz="1200" dirty="0" err="1"/>
              <a:t>Mytilineos</a:t>
            </a:r>
            <a:r>
              <a:rPr lang="en-US" sz="1200" dirty="0"/>
              <a:t>, J. (2003). A new epitope-based HLA-DPB matching approach for cadaver kidney </a:t>
            </a:r>
            <a:r>
              <a:rPr lang="en-US" sz="1200" dirty="0" err="1"/>
              <a:t>retransplants</a:t>
            </a:r>
            <a:r>
              <a:rPr lang="en-US" sz="1200" dirty="0"/>
              <a:t>. Transplantation, 75(9), 1527-1532.</a:t>
            </a:r>
          </a:p>
        </p:txBody>
      </p:sp>
      <p:sp>
        <p:nvSpPr>
          <p:cNvPr id="2" name="Title 1">
            <a:extLst>
              <a:ext uri="{FF2B5EF4-FFF2-40B4-BE49-F238E27FC236}">
                <a16:creationId xmlns:a16="http://schemas.microsoft.com/office/drawing/2014/main" id="{9281F368-39F0-44EE-A4A0-014DF67F5AFA}"/>
              </a:ext>
            </a:extLst>
          </p:cNvPr>
          <p:cNvSpPr>
            <a:spLocks noGrp="1"/>
          </p:cNvSpPr>
          <p:nvPr>
            <p:ph type="title" idx="4294967295"/>
          </p:nvPr>
        </p:nvSpPr>
        <p:spPr>
          <a:xfrm>
            <a:off x="628650" y="819150"/>
            <a:ext cx="7886700" cy="993775"/>
          </a:xfrm>
          <a:prstGeom prst="rect">
            <a:avLst/>
          </a:prstGeom>
        </p:spPr>
        <p:txBody>
          <a:bodyPr/>
          <a:lstStyle/>
          <a:p>
            <a:r>
              <a:rPr lang="en-US" dirty="0"/>
              <a:t>Full Citations from Previous Slide</a:t>
            </a:r>
          </a:p>
        </p:txBody>
      </p:sp>
    </p:spTree>
    <p:extLst>
      <p:ext uri="{BB962C8B-B14F-4D97-AF65-F5344CB8AC3E}">
        <p14:creationId xmlns:p14="http://schemas.microsoft.com/office/powerpoint/2010/main" val="337199981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B4C6C0D-CDA1-43E3-8CDA-F4D3F58AC9C7}"/>
              </a:ext>
            </a:extLst>
          </p:cNvPr>
          <p:cNvSpPr>
            <a:spLocks noGrp="1"/>
          </p:cNvSpPr>
          <p:nvPr>
            <p:ph type="title" idx="4294967295"/>
          </p:nvPr>
        </p:nvSpPr>
        <p:spPr>
          <a:xfrm>
            <a:off x="304800" y="895350"/>
            <a:ext cx="3124200" cy="495907"/>
          </a:xfrm>
          <a:prstGeom prst="rect">
            <a:avLst/>
          </a:prstGeom>
        </p:spPr>
        <p:txBody>
          <a:bodyPr/>
          <a:lstStyle/>
          <a:p>
            <a:r>
              <a:rPr lang="en-US" sz="3200" dirty="0"/>
              <a:t>DPB1 Heuristic</a:t>
            </a:r>
          </a:p>
        </p:txBody>
      </p:sp>
      <p:pic>
        <p:nvPicPr>
          <p:cNvPr id="16" name="Picture 15">
            <a:extLst>
              <a:ext uri="{FF2B5EF4-FFF2-40B4-BE49-F238E27FC236}">
                <a16:creationId xmlns:a16="http://schemas.microsoft.com/office/drawing/2014/main" id="{37018AEF-8278-40E9-9C97-D4460527CB98}"/>
              </a:ext>
            </a:extLst>
          </p:cNvPr>
          <p:cNvPicPr>
            <a:picLocks noChangeAspect="1"/>
          </p:cNvPicPr>
          <p:nvPr/>
        </p:nvPicPr>
        <p:blipFill rotWithShape="1">
          <a:blip r:embed="rId3"/>
          <a:srcRect t="-1" b="-7285"/>
          <a:stretch/>
        </p:blipFill>
        <p:spPr>
          <a:xfrm>
            <a:off x="3670419" y="1216859"/>
            <a:ext cx="5309964" cy="3581400"/>
          </a:xfrm>
          <a:prstGeom prst="rect">
            <a:avLst/>
          </a:prstGeom>
          <a:ln>
            <a:solidFill>
              <a:schemeClr val="tx1"/>
            </a:solidFill>
          </a:ln>
        </p:spPr>
      </p:pic>
      <p:sp>
        <p:nvSpPr>
          <p:cNvPr id="17" name="Rectangle 16">
            <a:extLst>
              <a:ext uri="{FF2B5EF4-FFF2-40B4-BE49-F238E27FC236}">
                <a16:creationId xmlns:a16="http://schemas.microsoft.com/office/drawing/2014/main" id="{452794C6-59FD-4B32-95EF-DB993863AA3A}"/>
              </a:ext>
            </a:extLst>
          </p:cNvPr>
          <p:cNvSpPr/>
          <p:nvPr/>
        </p:nvSpPr>
        <p:spPr>
          <a:xfrm>
            <a:off x="6248400" y="4580751"/>
            <a:ext cx="2850139" cy="276999"/>
          </a:xfrm>
          <a:prstGeom prst="rect">
            <a:avLst/>
          </a:prstGeom>
        </p:spPr>
        <p:txBody>
          <a:bodyPr wrap="none">
            <a:spAutoFit/>
          </a:bodyPr>
          <a:lstStyle/>
          <a:p>
            <a:r>
              <a:rPr lang="en-US" sz="1200" dirty="0" err="1"/>
              <a:t>Billen</a:t>
            </a:r>
            <a:r>
              <a:rPr lang="en-US" sz="1200" dirty="0"/>
              <a:t>, et al. Tissue Antigens 75:278, 2009. </a:t>
            </a:r>
          </a:p>
        </p:txBody>
      </p:sp>
      <p:sp>
        <p:nvSpPr>
          <p:cNvPr id="18" name="Content Placeholder 1">
            <a:extLst>
              <a:ext uri="{FF2B5EF4-FFF2-40B4-BE49-F238E27FC236}">
                <a16:creationId xmlns:a16="http://schemas.microsoft.com/office/drawing/2014/main" id="{9BDE79C3-6896-4EDA-A492-67F5E71044AC}"/>
              </a:ext>
            </a:extLst>
          </p:cNvPr>
          <p:cNvSpPr>
            <a:spLocks noGrp="1"/>
          </p:cNvSpPr>
          <p:nvPr>
            <p:ph idx="1"/>
          </p:nvPr>
        </p:nvSpPr>
        <p:spPr>
          <a:xfrm>
            <a:off x="166941" y="1863775"/>
            <a:ext cx="3399917" cy="2287568"/>
          </a:xfrm>
        </p:spPr>
        <p:txBody>
          <a:bodyPr>
            <a:noAutofit/>
          </a:bodyPr>
          <a:lstStyle/>
          <a:p>
            <a:pPr marL="0" indent="0">
              <a:buNone/>
            </a:pPr>
            <a:r>
              <a:rPr lang="en-US" sz="2400" dirty="0"/>
              <a:t>If all single antigen beads bearing a particular hypervariable region epitope are positive, then infer there is an antibody specific for that epitope.</a:t>
            </a:r>
          </a:p>
        </p:txBody>
      </p:sp>
    </p:spTree>
    <p:extLst>
      <p:ext uri="{BB962C8B-B14F-4D97-AF65-F5344CB8AC3E}">
        <p14:creationId xmlns:p14="http://schemas.microsoft.com/office/powerpoint/2010/main" val="281912189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B4C6C0D-CDA1-43E3-8CDA-F4D3F58AC9C7}"/>
              </a:ext>
            </a:extLst>
          </p:cNvPr>
          <p:cNvSpPr>
            <a:spLocks noGrp="1"/>
          </p:cNvSpPr>
          <p:nvPr>
            <p:ph type="title" idx="4294967295"/>
          </p:nvPr>
        </p:nvSpPr>
        <p:spPr>
          <a:xfrm>
            <a:off x="628650" y="819150"/>
            <a:ext cx="7886700" cy="495907"/>
          </a:xfrm>
          <a:prstGeom prst="rect">
            <a:avLst/>
          </a:prstGeom>
        </p:spPr>
        <p:txBody>
          <a:bodyPr/>
          <a:lstStyle/>
          <a:p>
            <a:r>
              <a:rPr lang="en-US" sz="2800" dirty="0"/>
              <a:t>DPB1 REST Web Services Resources</a:t>
            </a:r>
          </a:p>
        </p:txBody>
      </p:sp>
      <p:pic>
        <p:nvPicPr>
          <p:cNvPr id="8" name="Picture 7">
            <a:extLst>
              <a:ext uri="{FF2B5EF4-FFF2-40B4-BE49-F238E27FC236}">
                <a16:creationId xmlns:a16="http://schemas.microsoft.com/office/drawing/2014/main" id="{BC48EDBF-0116-4137-9EC7-065C0CC517E1}"/>
              </a:ext>
            </a:extLst>
          </p:cNvPr>
          <p:cNvPicPr>
            <a:picLocks noChangeAspect="1"/>
          </p:cNvPicPr>
          <p:nvPr/>
        </p:nvPicPr>
        <p:blipFill>
          <a:blip r:embed="rId3"/>
          <a:stretch>
            <a:fillRect/>
          </a:stretch>
        </p:blipFill>
        <p:spPr>
          <a:xfrm>
            <a:off x="4750105" y="1376416"/>
            <a:ext cx="4007033" cy="3696450"/>
          </a:xfrm>
          <a:prstGeom prst="rect">
            <a:avLst/>
          </a:prstGeom>
        </p:spPr>
      </p:pic>
      <p:pic>
        <p:nvPicPr>
          <p:cNvPr id="10" name="Picture 9">
            <a:extLst>
              <a:ext uri="{FF2B5EF4-FFF2-40B4-BE49-F238E27FC236}">
                <a16:creationId xmlns:a16="http://schemas.microsoft.com/office/drawing/2014/main" id="{CE68FA1D-050F-4129-8A34-773743502648}"/>
              </a:ext>
            </a:extLst>
          </p:cNvPr>
          <p:cNvPicPr>
            <a:picLocks noChangeAspect="1"/>
          </p:cNvPicPr>
          <p:nvPr/>
        </p:nvPicPr>
        <p:blipFill>
          <a:blip r:embed="rId4"/>
          <a:stretch>
            <a:fillRect/>
          </a:stretch>
        </p:blipFill>
        <p:spPr>
          <a:xfrm>
            <a:off x="386863" y="1376416"/>
            <a:ext cx="4007033" cy="3696450"/>
          </a:xfrm>
          <a:prstGeom prst="rect">
            <a:avLst/>
          </a:prstGeom>
        </p:spPr>
      </p:pic>
      <p:sp>
        <p:nvSpPr>
          <p:cNvPr id="11" name="Rectangle 10">
            <a:extLst>
              <a:ext uri="{FF2B5EF4-FFF2-40B4-BE49-F238E27FC236}">
                <a16:creationId xmlns:a16="http://schemas.microsoft.com/office/drawing/2014/main" id="{AD3DA7B9-B1B7-43E7-9A42-5F94886AED43}"/>
              </a:ext>
            </a:extLst>
          </p:cNvPr>
          <p:cNvSpPr/>
          <p:nvPr/>
        </p:nvSpPr>
        <p:spPr>
          <a:xfrm rot="19018441">
            <a:off x="1850285" y="3657450"/>
            <a:ext cx="2867541" cy="523220"/>
          </a:xfrm>
          <a:prstGeom prst="rect">
            <a:avLst/>
          </a:prstGeom>
          <a:solidFill>
            <a:srgbClr val="4BC4C2"/>
          </a:solidFill>
        </p:spPr>
        <p:txBody>
          <a:bodyPr wrap="square">
            <a:spAutoFit/>
          </a:bodyPr>
          <a:lstStyle/>
          <a:p>
            <a:r>
              <a:rPr lang="en-US" sz="1400" dirty="0">
                <a:solidFill>
                  <a:schemeClr val="bg1"/>
                </a:solidFill>
              </a:rPr>
              <a:t>Resource Name: </a:t>
            </a:r>
            <a:r>
              <a:rPr lang="en-US" sz="1400" b="1" dirty="0">
                <a:solidFill>
                  <a:srgbClr val="FFFF00"/>
                </a:solidFill>
              </a:rPr>
              <a:t>alleles</a:t>
            </a:r>
          </a:p>
          <a:p>
            <a:r>
              <a:rPr lang="en-US" sz="1400" dirty="0">
                <a:solidFill>
                  <a:schemeClr val="bg1"/>
                </a:solidFill>
              </a:rPr>
              <a:t>Resource ID: </a:t>
            </a:r>
            <a:r>
              <a:rPr lang="en-US" sz="1400" b="1" dirty="0">
                <a:solidFill>
                  <a:srgbClr val="FFFF00"/>
                </a:solidFill>
              </a:rPr>
              <a:t>HLA-DPB1*01:01:01:01</a:t>
            </a:r>
          </a:p>
        </p:txBody>
      </p:sp>
      <p:sp>
        <p:nvSpPr>
          <p:cNvPr id="12" name="Rectangle 11">
            <a:extLst>
              <a:ext uri="{FF2B5EF4-FFF2-40B4-BE49-F238E27FC236}">
                <a16:creationId xmlns:a16="http://schemas.microsoft.com/office/drawing/2014/main" id="{ECFD3AB2-44C8-4FF7-A25E-F4268BDB28DD}"/>
              </a:ext>
            </a:extLst>
          </p:cNvPr>
          <p:cNvSpPr/>
          <p:nvPr/>
        </p:nvSpPr>
        <p:spPr>
          <a:xfrm rot="19018441">
            <a:off x="6322490" y="3609948"/>
            <a:ext cx="3042981" cy="523220"/>
          </a:xfrm>
          <a:prstGeom prst="rect">
            <a:avLst/>
          </a:prstGeom>
          <a:solidFill>
            <a:srgbClr val="4BC4C2"/>
          </a:solidFill>
        </p:spPr>
        <p:txBody>
          <a:bodyPr wrap="square">
            <a:spAutoFit/>
          </a:bodyPr>
          <a:lstStyle/>
          <a:p>
            <a:r>
              <a:rPr lang="en-US" sz="1400" dirty="0">
                <a:solidFill>
                  <a:schemeClr val="bg1"/>
                </a:solidFill>
              </a:rPr>
              <a:t>Resource Name: </a:t>
            </a:r>
            <a:r>
              <a:rPr lang="en-US" sz="1400" b="1" dirty="0" err="1">
                <a:solidFill>
                  <a:srgbClr val="FFFF00"/>
                </a:solidFill>
              </a:rPr>
              <a:t>hypervariableRegions</a:t>
            </a:r>
            <a:endParaRPr lang="en-US" sz="1400" b="1" dirty="0">
              <a:solidFill>
                <a:srgbClr val="FFFF00"/>
              </a:solidFill>
            </a:endParaRPr>
          </a:p>
          <a:p>
            <a:r>
              <a:rPr lang="en-US" sz="1400" dirty="0">
                <a:solidFill>
                  <a:schemeClr val="bg1"/>
                </a:solidFill>
              </a:rPr>
              <a:t>Resource ID: </a:t>
            </a:r>
            <a:r>
              <a:rPr lang="en-US" sz="1400" b="1" dirty="0">
                <a:solidFill>
                  <a:srgbClr val="FFFF00"/>
                </a:solidFill>
              </a:rPr>
              <a:t>a</a:t>
            </a:r>
          </a:p>
        </p:txBody>
      </p:sp>
      <p:cxnSp>
        <p:nvCxnSpPr>
          <p:cNvPr id="14" name="Straight Arrow Connector 13">
            <a:extLst>
              <a:ext uri="{FF2B5EF4-FFF2-40B4-BE49-F238E27FC236}">
                <a16:creationId xmlns:a16="http://schemas.microsoft.com/office/drawing/2014/main" id="{8DA62928-BC6F-4EC6-A5C3-476246FE33EF}"/>
              </a:ext>
            </a:extLst>
          </p:cNvPr>
          <p:cNvCxnSpPr>
            <a:cxnSpLocks/>
          </p:cNvCxnSpPr>
          <p:nvPr/>
        </p:nvCxnSpPr>
        <p:spPr>
          <a:xfrm flipH="1" flipV="1">
            <a:off x="2667000" y="1733550"/>
            <a:ext cx="533400" cy="1981200"/>
          </a:xfrm>
          <a:prstGeom prst="straightConnector1">
            <a:avLst/>
          </a:prstGeom>
          <a:ln>
            <a:solidFill>
              <a:srgbClr val="FBB033"/>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9432032E-5A8D-4126-940D-624FEA598AB4}"/>
              </a:ext>
            </a:extLst>
          </p:cNvPr>
          <p:cNvCxnSpPr>
            <a:cxnSpLocks/>
          </p:cNvCxnSpPr>
          <p:nvPr/>
        </p:nvCxnSpPr>
        <p:spPr>
          <a:xfrm flipH="1" flipV="1">
            <a:off x="3048000" y="1733550"/>
            <a:ext cx="533400" cy="1905000"/>
          </a:xfrm>
          <a:prstGeom prst="straightConnector1">
            <a:avLst/>
          </a:prstGeom>
          <a:ln>
            <a:solidFill>
              <a:srgbClr val="FBB033"/>
            </a:solidFill>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F613713B-9DFB-42FD-9F47-3A604E286BD6}"/>
              </a:ext>
            </a:extLst>
          </p:cNvPr>
          <p:cNvCxnSpPr>
            <a:cxnSpLocks/>
          </p:cNvCxnSpPr>
          <p:nvPr/>
        </p:nvCxnSpPr>
        <p:spPr>
          <a:xfrm flipH="1" flipV="1">
            <a:off x="7162800" y="1751536"/>
            <a:ext cx="533400" cy="1981200"/>
          </a:xfrm>
          <a:prstGeom prst="straightConnector1">
            <a:avLst/>
          </a:prstGeom>
          <a:ln>
            <a:solidFill>
              <a:srgbClr val="FBB033"/>
            </a:solidFill>
            <a:tailEnd type="triangle"/>
          </a:ln>
        </p:spPr>
        <p:style>
          <a:lnRef idx="2">
            <a:schemeClr val="accent1"/>
          </a:lnRef>
          <a:fillRef idx="0">
            <a:schemeClr val="accent1"/>
          </a:fillRef>
          <a:effectRef idx="1">
            <a:schemeClr val="accent1"/>
          </a:effectRef>
          <a:fontRef idx="minor">
            <a:schemeClr val="tx1"/>
          </a:fontRef>
        </p:style>
      </p:cxnSp>
      <p:sp>
        <p:nvSpPr>
          <p:cNvPr id="22" name="Freeform: Shape 21">
            <a:extLst>
              <a:ext uri="{FF2B5EF4-FFF2-40B4-BE49-F238E27FC236}">
                <a16:creationId xmlns:a16="http://schemas.microsoft.com/office/drawing/2014/main" id="{132024D3-A319-40E9-B3A8-BF802A450275}"/>
              </a:ext>
            </a:extLst>
          </p:cNvPr>
          <p:cNvSpPr/>
          <p:nvPr/>
        </p:nvSpPr>
        <p:spPr>
          <a:xfrm>
            <a:off x="7667678" y="1736849"/>
            <a:ext cx="1363989" cy="2462239"/>
          </a:xfrm>
          <a:custGeom>
            <a:avLst/>
            <a:gdLst>
              <a:gd name="connsiteX0" fmla="*/ 0 w 1363989"/>
              <a:gd name="connsiteY0" fmla="*/ 2462239 h 2462239"/>
              <a:gd name="connsiteX1" fmla="*/ 1363938 w 1363989"/>
              <a:gd name="connsiteY1" fmla="*/ 1195361 h 2462239"/>
              <a:gd name="connsiteX2" fmla="*/ 40867 w 1363989"/>
              <a:gd name="connsiteY2" fmla="*/ 0 h 2462239"/>
            </a:gdLst>
            <a:ahLst/>
            <a:cxnLst>
              <a:cxn ang="0">
                <a:pos x="connsiteX0" y="connsiteY0"/>
              </a:cxn>
              <a:cxn ang="0">
                <a:pos x="connsiteX1" y="connsiteY1"/>
              </a:cxn>
              <a:cxn ang="0">
                <a:pos x="connsiteX2" y="connsiteY2"/>
              </a:cxn>
            </a:cxnLst>
            <a:rect l="l" t="t" r="r" b="b"/>
            <a:pathLst>
              <a:path w="1363989" h="2462239">
                <a:moveTo>
                  <a:pt x="0" y="2462239"/>
                </a:moveTo>
                <a:cubicBezTo>
                  <a:pt x="678563" y="2033986"/>
                  <a:pt x="1357127" y="1605734"/>
                  <a:pt x="1363938" y="1195361"/>
                </a:cubicBezTo>
                <a:cubicBezTo>
                  <a:pt x="1370749" y="784988"/>
                  <a:pt x="705808" y="392494"/>
                  <a:pt x="40867" y="0"/>
                </a:cubicBezTo>
              </a:path>
            </a:pathLst>
          </a:custGeom>
          <a:noFill/>
          <a:ln w="19050">
            <a:solidFill>
              <a:srgbClr val="FBB033"/>
            </a:solidFill>
            <a:headEnd type="none" w="med" len="med"/>
            <a:tailEnd type="triangl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3551208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B4C6C0D-CDA1-43E3-8CDA-F4D3F58AC9C7}"/>
              </a:ext>
            </a:extLst>
          </p:cNvPr>
          <p:cNvSpPr>
            <a:spLocks noGrp="1"/>
          </p:cNvSpPr>
          <p:nvPr>
            <p:ph type="title" idx="4294967295"/>
          </p:nvPr>
        </p:nvSpPr>
        <p:spPr>
          <a:xfrm>
            <a:off x="628650" y="819150"/>
            <a:ext cx="7886700" cy="495907"/>
          </a:xfrm>
          <a:prstGeom prst="rect">
            <a:avLst/>
          </a:prstGeom>
        </p:spPr>
        <p:txBody>
          <a:bodyPr/>
          <a:lstStyle/>
          <a:p>
            <a:r>
              <a:rPr lang="en-US" sz="2400" dirty="0"/>
              <a:t>DPB1 REST Web Services Demonstration HTML5 Application</a:t>
            </a:r>
          </a:p>
        </p:txBody>
      </p:sp>
      <p:pic>
        <p:nvPicPr>
          <p:cNvPr id="6" name="Picture 5">
            <a:extLst>
              <a:ext uri="{FF2B5EF4-FFF2-40B4-BE49-F238E27FC236}">
                <a16:creationId xmlns:a16="http://schemas.microsoft.com/office/drawing/2014/main" id="{5F72C912-20D3-470D-B260-739D396FEE7C}"/>
              </a:ext>
            </a:extLst>
          </p:cNvPr>
          <p:cNvPicPr>
            <a:picLocks noChangeAspect="1"/>
          </p:cNvPicPr>
          <p:nvPr/>
        </p:nvPicPr>
        <p:blipFill>
          <a:blip r:embed="rId3"/>
          <a:stretch>
            <a:fillRect/>
          </a:stretch>
        </p:blipFill>
        <p:spPr>
          <a:xfrm>
            <a:off x="100263" y="1816041"/>
            <a:ext cx="8943474" cy="3117909"/>
          </a:xfrm>
          <a:prstGeom prst="rect">
            <a:avLst/>
          </a:prstGeom>
        </p:spPr>
      </p:pic>
      <p:pic>
        <p:nvPicPr>
          <p:cNvPr id="7" name="Picture 6">
            <a:extLst>
              <a:ext uri="{FF2B5EF4-FFF2-40B4-BE49-F238E27FC236}">
                <a16:creationId xmlns:a16="http://schemas.microsoft.com/office/drawing/2014/main" id="{52E10C92-BA09-4B27-97D0-3C7E2784D180}"/>
              </a:ext>
            </a:extLst>
          </p:cNvPr>
          <p:cNvPicPr>
            <a:picLocks noChangeAspect="1"/>
          </p:cNvPicPr>
          <p:nvPr/>
        </p:nvPicPr>
        <p:blipFill>
          <a:blip r:embed="rId4"/>
          <a:stretch>
            <a:fillRect/>
          </a:stretch>
        </p:blipFill>
        <p:spPr>
          <a:xfrm>
            <a:off x="6477000" y="4171950"/>
            <a:ext cx="2590800" cy="869515"/>
          </a:xfrm>
          <a:prstGeom prst="rect">
            <a:avLst/>
          </a:prstGeom>
          <a:ln w="28575">
            <a:solidFill>
              <a:schemeClr val="accent1"/>
            </a:solidFill>
          </a:ln>
          <a:effectLst>
            <a:outerShdw blurRad="50800" dist="38100" dir="2700000" algn="tl" rotWithShape="0">
              <a:prstClr val="black">
                <a:alpha val="40000"/>
              </a:prstClr>
            </a:outerShdw>
          </a:effectLst>
        </p:spPr>
      </p:pic>
      <p:sp>
        <p:nvSpPr>
          <p:cNvPr id="9" name="Rectangle 8">
            <a:extLst>
              <a:ext uri="{FF2B5EF4-FFF2-40B4-BE49-F238E27FC236}">
                <a16:creationId xmlns:a16="http://schemas.microsoft.com/office/drawing/2014/main" id="{31AEC437-B6FC-43EC-870E-A8C1AAF43F0E}"/>
              </a:ext>
            </a:extLst>
          </p:cNvPr>
          <p:cNvSpPr/>
          <p:nvPr/>
        </p:nvSpPr>
        <p:spPr>
          <a:xfrm>
            <a:off x="1575195" y="1276350"/>
            <a:ext cx="5993609" cy="523220"/>
          </a:xfrm>
          <a:prstGeom prst="rect">
            <a:avLst/>
          </a:prstGeom>
        </p:spPr>
        <p:txBody>
          <a:bodyPr wrap="square">
            <a:spAutoFit/>
          </a:bodyPr>
          <a:lstStyle/>
          <a:p>
            <a:pPr algn="ctr"/>
            <a:r>
              <a:rPr lang="en-US" sz="1400" dirty="0"/>
              <a:t>Candidate type: DPB1*01:01, *02:01 Donor phenotype: DPB1*04:01, *78:01</a:t>
            </a:r>
          </a:p>
          <a:p>
            <a:pPr algn="ctr"/>
            <a:r>
              <a:rPr lang="en-US" sz="1400" dirty="0"/>
              <a:t>Candidate’s unacceptable antibody profile: DPB1*03, *06, *09, *14, *17, *20</a:t>
            </a:r>
          </a:p>
        </p:txBody>
      </p:sp>
      <p:sp>
        <p:nvSpPr>
          <p:cNvPr id="13" name="Oval 12">
            <a:extLst>
              <a:ext uri="{FF2B5EF4-FFF2-40B4-BE49-F238E27FC236}">
                <a16:creationId xmlns:a16="http://schemas.microsoft.com/office/drawing/2014/main" id="{9ECEB718-72E8-478F-BB3A-B8BFB7B69012}"/>
              </a:ext>
            </a:extLst>
          </p:cNvPr>
          <p:cNvSpPr/>
          <p:nvPr/>
        </p:nvSpPr>
        <p:spPr>
          <a:xfrm>
            <a:off x="2320640" y="4580732"/>
            <a:ext cx="228600" cy="226834"/>
          </a:xfrm>
          <a:prstGeom prst="ellipse">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49F5ED54-1E36-4597-8103-D9FB1A52A1C1}"/>
              </a:ext>
            </a:extLst>
          </p:cNvPr>
          <p:cNvSpPr/>
          <p:nvPr/>
        </p:nvSpPr>
        <p:spPr>
          <a:xfrm>
            <a:off x="6757550" y="1295676"/>
            <a:ext cx="762000" cy="269889"/>
          </a:xfrm>
          <a:prstGeom prst="ellipse">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253229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B4C6C0D-CDA1-43E3-8CDA-F4D3F58AC9C7}"/>
              </a:ext>
            </a:extLst>
          </p:cNvPr>
          <p:cNvSpPr>
            <a:spLocks noGrp="1"/>
          </p:cNvSpPr>
          <p:nvPr>
            <p:ph type="title" idx="4294967295"/>
          </p:nvPr>
        </p:nvSpPr>
        <p:spPr>
          <a:xfrm>
            <a:off x="628650" y="819150"/>
            <a:ext cx="7886700" cy="495907"/>
          </a:xfrm>
          <a:prstGeom prst="rect">
            <a:avLst/>
          </a:prstGeom>
        </p:spPr>
        <p:txBody>
          <a:bodyPr/>
          <a:lstStyle/>
          <a:p>
            <a:r>
              <a:rPr lang="en-US" sz="2400" dirty="0"/>
              <a:t>DPB1 REST Web Services Request Sequence</a:t>
            </a:r>
          </a:p>
        </p:txBody>
      </p:sp>
      <p:sp>
        <p:nvSpPr>
          <p:cNvPr id="9" name="Rectangle 8">
            <a:extLst>
              <a:ext uri="{FF2B5EF4-FFF2-40B4-BE49-F238E27FC236}">
                <a16:creationId xmlns:a16="http://schemas.microsoft.com/office/drawing/2014/main" id="{31AEC437-B6FC-43EC-870E-A8C1AAF43F0E}"/>
              </a:ext>
            </a:extLst>
          </p:cNvPr>
          <p:cNvSpPr/>
          <p:nvPr/>
        </p:nvSpPr>
        <p:spPr>
          <a:xfrm>
            <a:off x="1575195" y="1276350"/>
            <a:ext cx="5993609" cy="523220"/>
          </a:xfrm>
          <a:prstGeom prst="rect">
            <a:avLst/>
          </a:prstGeom>
        </p:spPr>
        <p:txBody>
          <a:bodyPr wrap="square">
            <a:spAutoFit/>
          </a:bodyPr>
          <a:lstStyle/>
          <a:p>
            <a:pPr algn="ctr"/>
            <a:r>
              <a:rPr lang="en-US" sz="1400" dirty="0"/>
              <a:t>Candidate type: DPB1*01:01, *02:01 Donor phenotype: DPB1*04:01, *78:01</a:t>
            </a:r>
          </a:p>
          <a:p>
            <a:pPr algn="ctr"/>
            <a:r>
              <a:rPr lang="en-US" sz="1400" dirty="0"/>
              <a:t>Candidate’s unacceptable antibody profile: DPB1*03, *06, *09, *14, *17, *20</a:t>
            </a:r>
          </a:p>
        </p:txBody>
      </p:sp>
      <p:pic>
        <p:nvPicPr>
          <p:cNvPr id="2" name="Picture 1">
            <a:extLst>
              <a:ext uri="{FF2B5EF4-FFF2-40B4-BE49-F238E27FC236}">
                <a16:creationId xmlns:a16="http://schemas.microsoft.com/office/drawing/2014/main" id="{1DFCAA26-7AE9-4A3D-81A8-5DE413230877}"/>
              </a:ext>
            </a:extLst>
          </p:cNvPr>
          <p:cNvPicPr>
            <a:picLocks noChangeAspect="1"/>
          </p:cNvPicPr>
          <p:nvPr/>
        </p:nvPicPr>
        <p:blipFill>
          <a:blip r:embed="rId3"/>
          <a:stretch>
            <a:fillRect/>
          </a:stretch>
        </p:blipFill>
        <p:spPr>
          <a:xfrm>
            <a:off x="533400" y="1819684"/>
            <a:ext cx="6296025" cy="3057525"/>
          </a:xfrm>
          <a:prstGeom prst="rect">
            <a:avLst/>
          </a:prstGeom>
          <a:ln>
            <a:solidFill>
              <a:schemeClr val="accent1"/>
            </a:solidFill>
          </a:ln>
        </p:spPr>
      </p:pic>
      <p:cxnSp>
        <p:nvCxnSpPr>
          <p:cNvPr id="5" name="Straight Arrow Connector 4">
            <a:extLst>
              <a:ext uri="{FF2B5EF4-FFF2-40B4-BE49-F238E27FC236}">
                <a16:creationId xmlns:a16="http://schemas.microsoft.com/office/drawing/2014/main" id="{F9930C0E-E18F-4EE7-B8D3-7FD702DD38F0}"/>
              </a:ext>
            </a:extLst>
          </p:cNvPr>
          <p:cNvCxnSpPr>
            <a:cxnSpLocks/>
          </p:cNvCxnSpPr>
          <p:nvPr/>
        </p:nvCxnSpPr>
        <p:spPr>
          <a:xfrm>
            <a:off x="367408" y="2114550"/>
            <a:ext cx="13592" cy="2819400"/>
          </a:xfrm>
          <a:prstGeom prst="straightConnector1">
            <a:avLst/>
          </a:prstGeom>
          <a:ln>
            <a:solidFill>
              <a:srgbClr val="4F81BD"/>
            </a:solidFill>
            <a:tailEnd type="triangle"/>
          </a:ln>
        </p:spPr>
        <p:style>
          <a:lnRef idx="2">
            <a:schemeClr val="accent1"/>
          </a:lnRef>
          <a:fillRef idx="0">
            <a:schemeClr val="accent1"/>
          </a:fillRef>
          <a:effectRef idx="1">
            <a:schemeClr val="accent1"/>
          </a:effectRef>
          <a:fontRef idx="minor">
            <a:schemeClr val="tx1"/>
          </a:fontRef>
        </p:style>
      </p:cxnSp>
      <p:sp>
        <p:nvSpPr>
          <p:cNvPr id="8" name="Rectangle 7">
            <a:extLst>
              <a:ext uri="{FF2B5EF4-FFF2-40B4-BE49-F238E27FC236}">
                <a16:creationId xmlns:a16="http://schemas.microsoft.com/office/drawing/2014/main" id="{B02FF89F-975C-4BB7-80EB-C8CDA5872210}"/>
              </a:ext>
            </a:extLst>
          </p:cNvPr>
          <p:cNvSpPr/>
          <p:nvPr/>
        </p:nvSpPr>
        <p:spPr>
          <a:xfrm>
            <a:off x="0" y="2038350"/>
            <a:ext cx="306494" cy="307777"/>
          </a:xfrm>
          <a:prstGeom prst="rect">
            <a:avLst/>
          </a:prstGeom>
        </p:spPr>
        <p:txBody>
          <a:bodyPr wrap="none">
            <a:spAutoFit/>
          </a:bodyPr>
          <a:lstStyle/>
          <a:p>
            <a:r>
              <a:rPr lang="en-US" sz="1400" dirty="0">
                <a:solidFill>
                  <a:srgbClr val="4F81BD"/>
                </a:solidFill>
              </a:rPr>
              <a:t>t</a:t>
            </a:r>
            <a:r>
              <a:rPr lang="en-US" sz="1400" baseline="-25000" dirty="0">
                <a:solidFill>
                  <a:srgbClr val="4F81BD"/>
                </a:solidFill>
              </a:rPr>
              <a:t>0</a:t>
            </a:r>
          </a:p>
        </p:txBody>
      </p:sp>
      <p:pic>
        <p:nvPicPr>
          <p:cNvPr id="11" name="Picture 10">
            <a:extLst>
              <a:ext uri="{FF2B5EF4-FFF2-40B4-BE49-F238E27FC236}">
                <a16:creationId xmlns:a16="http://schemas.microsoft.com/office/drawing/2014/main" id="{13502BE0-6B63-4D8F-9113-763FFA321905}"/>
              </a:ext>
            </a:extLst>
          </p:cNvPr>
          <p:cNvPicPr>
            <a:picLocks noChangeAspect="1"/>
          </p:cNvPicPr>
          <p:nvPr/>
        </p:nvPicPr>
        <p:blipFill>
          <a:blip r:embed="rId4"/>
          <a:stretch>
            <a:fillRect/>
          </a:stretch>
        </p:blipFill>
        <p:spPr>
          <a:xfrm>
            <a:off x="5334000" y="2243433"/>
            <a:ext cx="3633787" cy="2266767"/>
          </a:xfrm>
          <a:prstGeom prst="rect">
            <a:avLst/>
          </a:prstGeom>
        </p:spPr>
      </p:pic>
      <p:sp>
        <p:nvSpPr>
          <p:cNvPr id="14" name="Oval 13">
            <a:extLst>
              <a:ext uri="{FF2B5EF4-FFF2-40B4-BE49-F238E27FC236}">
                <a16:creationId xmlns:a16="http://schemas.microsoft.com/office/drawing/2014/main" id="{B6B29946-AD07-4678-B3A2-B4252C2F06A9}"/>
              </a:ext>
            </a:extLst>
          </p:cNvPr>
          <p:cNvSpPr/>
          <p:nvPr/>
        </p:nvSpPr>
        <p:spPr>
          <a:xfrm>
            <a:off x="6757550" y="1295676"/>
            <a:ext cx="762000" cy="269889"/>
          </a:xfrm>
          <a:prstGeom prst="ellipse">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5197C100-D8DE-4C53-B8A2-E094ECC449C2}"/>
              </a:ext>
            </a:extLst>
          </p:cNvPr>
          <p:cNvSpPr/>
          <p:nvPr/>
        </p:nvSpPr>
        <p:spPr>
          <a:xfrm>
            <a:off x="7568804" y="2408709"/>
            <a:ext cx="762000" cy="269889"/>
          </a:xfrm>
          <a:prstGeom prst="ellipse">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CE768DC6-8A2A-4A46-A552-A521E7E59586}"/>
              </a:ext>
            </a:extLst>
          </p:cNvPr>
          <p:cNvSpPr/>
          <p:nvPr/>
        </p:nvSpPr>
        <p:spPr>
          <a:xfrm>
            <a:off x="6334816" y="3846718"/>
            <a:ext cx="277115" cy="269889"/>
          </a:xfrm>
          <a:prstGeom prst="ellipse">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3CAEF72C-0F79-47FE-A75B-DE766998AC16}"/>
              </a:ext>
            </a:extLst>
          </p:cNvPr>
          <p:cNvSpPr/>
          <p:nvPr/>
        </p:nvSpPr>
        <p:spPr>
          <a:xfrm>
            <a:off x="0" y="2216290"/>
            <a:ext cx="306494" cy="307777"/>
          </a:xfrm>
          <a:prstGeom prst="rect">
            <a:avLst/>
          </a:prstGeom>
        </p:spPr>
        <p:txBody>
          <a:bodyPr wrap="none">
            <a:spAutoFit/>
          </a:bodyPr>
          <a:lstStyle/>
          <a:p>
            <a:r>
              <a:rPr lang="en-US" sz="1400" dirty="0">
                <a:solidFill>
                  <a:srgbClr val="4F81BD"/>
                </a:solidFill>
              </a:rPr>
              <a:t>t</a:t>
            </a:r>
            <a:r>
              <a:rPr lang="en-US" sz="1400" baseline="-25000" dirty="0">
                <a:solidFill>
                  <a:srgbClr val="4F81BD"/>
                </a:solidFill>
              </a:rPr>
              <a:t>1</a:t>
            </a:r>
          </a:p>
        </p:txBody>
      </p:sp>
      <p:sp>
        <p:nvSpPr>
          <p:cNvPr id="18" name="Rectangle 17">
            <a:extLst>
              <a:ext uri="{FF2B5EF4-FFF2-40B4-BE49-F238E27FC236}">
                <a16:creationId xmlns:a16="http://schemas.microsoft.com/office/drawing/2014/main" id="{15D2B46E-B5F7-48D8-BB43-9D5171B951A3}"/>
              </a:ext>
            </a:extLst>
          </p:cNvPr>
          <p:cNvSpPr/>
          <p:nvPr/>
        </p:nvSpPr>
        <p:spPr>
          <a:xfrm>
            <a:off x="0" y="2419350"/>
            <a:ext cx="306494" cy="307777"/>
          </a:xfrm>
          <a:prstGeom prst="rect">
            <a:avLst/>
          </a:prstGeom>
        </p:spPr>
        <p:txBody>
          <a:bodyPr wrap="none">
            <a:spAutoFit/>
          </a:bodyPr>
          <a:lstStyle/>
          <a:p>
            <a:r>
              <a:rPr lang="en-US" sz="1400" dirty="0">
                <a:solidFill>
                  <a:srgbClr val="4F81BD"/>
                </a:solidFill>
              </a:rPr>
              <a:t>t</a:t>
            </a:r>
            <a:r>
              <a:rPr lang="en-US" sz="1400" baseline="-25000" dirty="0">
                <a:solidFill>
                  <a:srgbClr val="4F81BD"/>
                </a:solidFill>
              </a:rPr>
              <a:t>2</a:t>
            </a:r>
          </a:p>
        </p:txBody>
      </p:sp>
      <p:sp>
        <p:nvSpPr>
          <p:cNvPr id="19" name="Rectangle 18">
            <a:extLst>
              <a:ext uri="{FF2B5EF4-FFF2-40B4-BE49-F238E27FC236}">
                <a16:creationId xmlns:a16="http://schemas.microsoft.com/office/drawing/2014/main" id="{EEF70042-7C03-416A-9B80-2095583142DC}"/>
              </a:ext>
            </a:extLst>
          </p:cNvPr>
          <p:cNvSpPr/>
          <p:nvPr/>
        </p:nvSpPr>
        <p:spPr>
          <a:xfrm>
            <a:off x="0" y="2634435"/>
            <a:ext cx="306494" cy="307777"/>
          </a:xfrm>
          <a:prstGeom prst="rect">
            <a:avLst/>
          </a:prstGeom>
        </p:spPr>
        <p:txBody>
          <a:bodyPr wrap="none">
            <a:spAutoFit/>
          </a:bodyPr>
          <a:lstStyle/>
          <a:p>
            <a:r>
              <a:rPr lang="en-US" sz="1400" dirty="0">
                <a:solidFill>
                  <a:srgbClr val="4F81BD"/>
                </a:solidFill>
              </a:rPr>
              <a:t>t</a:t>
            </a:r>
            <a:r>
              <a:rPr lang="en-US" sz="1400" baseline="-25000" dirty="0">
                <a:solidFill>
                  <a:srgbClr val="4F81BD"/>
                </a:solidFill>
              </a:rPr>
              <a:t>3</a:t>
            </a:r>
          </a:p>
        </p:txBody>
      </p:sp>
      <p:cxnSp>
        <p:nvCxnSpPr>
          <p:cNvPr id="20" name="Straight Connector 19">
            <a:extLst>
              <a:ext uri="{FF2B5EF4-FFF2-40B4-BE49-F238E27FC236}">
                <a16:creationId xmlns:a16="http://schemas.microsoft.com/office/drawing/2014/main" id="{F3B0ACA8-01BB-49CF-8DB4-D6127928E45C}"/>
              </a:ext>
            </a:extLst>
          </p:cNvPr>
          <p:cNvCxnSpPr>
            <a:cxnSpLocks/>
          </p:cNvCxnSpPr>
          <p:nvPr/>
        </p:nvCxnSpPr>
        <p:spPr>
          <a:xfrm flipH="1">
            <a:off x="305648" y="2216290"/>
            <a:ext cx="151552" cy="0"/>
          </a:xfrm>
          <a:prstGeom prst="line">
            <a:avLst/>
          </a:prstGeom>
          <a:ln>
            <a:solidFill>
              <a:srgbClr val="4F81BD"/>
            </a:solidFill>
          </a:ln>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9542F793-A099-4EF5-9C66-D4E4339B4F1D}"/>
              </a:ext>
            </a:extLst>
          </p:cNvPr>
          <p:cNvCxnSpPr>
            <a:cxnSpLocks/>
          </p:cNvCxnSpPr>
          <p:nvPr/>
        </p:nvCxnSpPr>
        <p:spPr>
          <a:xfrm flipH="1">
            <a:off x="305648" y="2388702"/>
            <a:ext cx="151552" cy="0"/>
          </a:xfrm>
          <a:prstGeom prst="line">
            <a:avLst/>
          </a:prstGeom>
          <a:ln>
            <a:solidFill>
              <a:srgbClr val="4F81BD"/>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90767EBA-4763-4FC1-9956-95C59C4D116A}"/>
              </a:ext>
            </a:extLst>
          </p:cNvPr>
          <p:cNvCxnSpPr>
            <a:cxnSpLocks/>
          </p:cNvCxnSpPr>
          <p:nvPr/>
        </p:nvCxnSpPr>
        <p:spPr>
          <a:xfrm flipH="1">
            <a:off x="304800" y="2601978"/>
            <a:ext cx="151552" cy="0"/>
          </a:xfrm>
          <a:prstGeom prst="line">
            <a:avLst/>
          </a:prstGeom>
          <a:ln>
            <a:solidFill>
              <a:srgbClr val="4F81BD"/>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21129758-04C7-4DE6-B793-90C17E415E26}"/>
              </a:ext>
            </a:extLst>
          </p:cNvPr>
          <p:cNvCxnSpPr>
            <a:cxnSpLocks/>
          </p:cNvCxnSpPr>
          <p:nvPr/>
        </p:nvCxnSpPr>
        <p:spPr>
          <a:xfrm flipH="1">
            <a:off x="304800" y="2800350"/>
            <a:ext cx="151552" cy="0"/>
          </a:xfrm>
          <a:prstGeom prst="line">
            <a:avLst/>
          </a:prstGeom>
          <a:ln>
            <a:solidFill>
              <a:srgbClr val="4F81BD"/>
            </a:solidFill>
          </a:ln>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25444753-A3BB-4FAB-91B3-F06C99FADE55}"/>
              </a:ext>
            </a:extLst>
          </p:cNvPr>
          <p:cNvCxnSpPr>
            <a:cxnSpLocks/>
          </p:cNvCxnSpPr>
          <p:nvPr/>
        </p:nvCxnSpPr>
        <p:spPr>
          <a:xfrm flipH="1">
            <a:off x="304800" y="2993614"/>
            <a:ext cx="151552" cy="0"/>
          </a:xfrm>
          <a:prstGeom prst="line">
            <a:avLst/>
          </a:prstGeom>
          <a:ln>
            <a:solidFill>
              <a:srgbClr val="4F81BD"/>
            </a:solidFill>
          </a:ln>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FF6410AE-CF5A-440D-8010-F570CF2646D4}"/>
              </a:ext>
            </a:extLst>
          </p:cNvPr>
          <p:cNvCxnSpPr>
            <a:cxnSpLocks/>
          </p:cNvCxnSpPr>
          <p:nvPr/>
        </p:nvCxnSpPr>
        <p:spPr>
          <a:xfrm flipH="1">
            <a:off x="304800" y="3181350"/>
            <a:ext cx="151552" cy="0"/>
          </a:xfrm>
          <a:prstGeom prst="line">
            <a:avLst/>
          </a:prstGeom>
          <a:ln>
            <a:solidFill>
              <a:srgbClr val="4F81BD"/>
            </a:solidFill>
          </a:ln>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9F3CA51F-1547-4BD5-93AF-B2E96EF1A447}"/>
              </a:ext>
            </a:extLst>
          </p:cNvPr>
          <p:cNvCxnSpPr>
            <a:cxnSpLocks/>
          </p:cNvCxnSpPr>
          <p:nvPr/>
        </p:nvCxnSpPr>
        <p:spPr>
          <a:xfrm flipH="1">
            <a:off x="304800" y="3389518"/>
            <a:ext cx="151552" cy="0"/>
          </a:xfrm>
          <a:prstGeom prst="line">
            <a:avLst/>
          </a:prstGeom>
          <a:ln>
            <a:solidFill>
              <a:srgbClr val="4F81BD"/>
            </a:solidFill>
          </a:ln>
        </p:spPr>
        <p:style>
          <a:lnRef idx="2">
            <a:schemeClr val="accent1"/>
          </a:lnRef>
          <a:fillRef idx="0">
            <a:schemeClr val="accent1"/>
          </a:fillRef>
          <a:effectRef idx="1">
            <a:schemeClr val="accent1"/>
          </a:effectRef>
          <a:fontRef idx="minor">
            <a:schemeClr val="tx1"/>
          </a:fontRef>
        </p:style>
      </p:cxnSp>
      <p:cxnSp>
        <p:nvCxnSpPr>
          <p:cNvPr id="30" name="Straight Connector 29">
            <a:extLst>
              <a:ext uri="{FF2B5EF4-FFF2-40B4-BE49-F238E27FC236}">
                <a16:creationId xmlns:a16="http://schemas.microsoft.com/office/drawing/2014/main" id="{9DC5EA6E-0C62-45BD-965D-BCDB602C18EB}"/>
              </a:ext>
            </a:extLst>
          </p:cNvPr>
          <p:cNvCxnSpPr>
            <a:cxnSpLocks/>
          </p:cNvCxnSpPr>
          <p:nvPr/>
        </p:nvCxnSpPr>
        <p:spPr>
          <a:xfrm flipH="1">
            <a:off x="304800" y="3592998"/>
            <a:ext cx="151552" cy="0"/>
          </a:xfrm>
          <a:prstGeom prst="line">
            <a:avLst/>
          </a:prstGeom>
          <a:ln>
            <a:solidFill>
              <a:srgbClr val="4F81BD"/>
            </a:solidFill>
          </a:ln>
        </p:spPr>
        <p:style>
          <a:lnRef idx="2">
            <a:schemeClr val="accent1"/>
          </a:lnRef>
          <a:fillRef idx="0">
            <a:schemeClr val="accent1"/>
          </a:fillRef>
          <a:effectRef idx="1">
            <a:schemeClr val="accent1"/>
          </a:effectRef>
          <a:fontRef idx="minor">
            <a:schemeClr val="tx1"/>
          </a:fontRef>
        </p:style>
      </p:cxnSp>
      <p:cxnSp>
        <p:nvCxnSpPr>
          <p:cNvPr id="31" name="Straight Connector 30">
            <a:extLst>
              <a:ext uri="{FF2B5EF4-FFF2-40B4-BE49-F238E27FC236}">
                <a16:creationId xmlns:a16="http://schemas.microsoft.com/office/drawing/2014/main" id="{698DCFA6-023E-4E2C-BEDE-667A97B3FB8F}"/>
              </a:ext>
            </a:extLst>
          </p:cNvPr>
          <p:cNvCxnSpPr>
            <a:cxnSpLocks/>
          </p:cNvCxnSpPr>
          <p:nvPr/>
        </p:nvCxnSpPr>
        <p:spPr>
          <a:xfrm flipH="1">
            <a:off x="304800" y="3780734"/>
            <a:ext cx="151552" cy="0"/>
          </a:xfrm>
          <a:prstGeom prst="line">
            <a:avLst/>
          </a:prstGeom>
          <a:ln>
            <a:solidFill>
              <a:srgbClr val="4F81BD"/>
            </a:solidFill>
          </a:ln>
        </p:spPr>
        <p:style>
          <a:lnRef idx="2">
            <a:schemeClr val="accent1"/>
          </a:lnRef>
          <a:fillRef idx="0">
            <a:schemeClr val="accent1"/>
          </a:fillRef>
          <a:effectRef idx="1">
            <a:schemeClr val="accent1"/>
          </a:effectRef>
          <a:fontRef idx="minor">
            <a:schemeClr val="tx1"/>
          </a:fontRef>
        </p:style>
      </p:cxnSp>
      <p:cxnSp>
        <p:nvCxnSpPr>
          <p:cNvPr id="32" name="Straight Connector 31">
            <a:extLst>
              <a:ext uri="{FF2B5EF4-FFF2-40B4-BE49-F238E27FC236}">
                <a16:creationId xmlns:a16="http://schemas.microsoft.com/office/drawing/2014/main" id="{585C2E2A-8DEB-4F8D-9DEA-167A3DE448A1}"/>
              </a:ext>
            </a:extLst>
          </p:cNvPr>
          <p:cNvCxnSpPr>
            <a:cxnSpLocks/>
          </p:cNvCxnSpPr>
          <p:nvPr/>
        </p:nvCxnSpPr>
        <p:spPr>
          <a:xfrm flipH="1">
            <a:off x="304800" y="3978686"/>
            <a:ext cx="151552" cy="0"/>
          </a:xfrm>
          <a:prstGeom prst="line">
            <a:avLst/>
          </a:prstGeom>
          <a:ln>
            <a:solidFill>
              <a:srgbClr val="4F81BD"/>
            </a:solidFill>
          </a:ln>
        </p:spPr>
        <p:style>
          <a:lnRef idx="2">
            <a:schemeClr val="accent1"/>
          </a:lnRef>
          <a:fillRef idx="0">
            <a:schemeClr val="accent1"/>
          </a:fillRef>
          <a:effectRef idx="1">
            <a:schemeClr val="accent1"/>
          </a:effectRef>
          <a:fontRef idx="minor">
            <a:schemeClr val="tx1"/>
          </a:fontRef>
        </p:style>
      </p:cxnSp>
      <p:cxnSp>
        <p:nvCxnSpPr>
          <p:cNvPr id="33" name="Straight Connector 32">
            <a:extLst>
              <a:ext uri="{FF2B5EF4-FFF2-40B4-BE49-F238E27FC236}">
                <a16:creationId xmlns:a16="http://schemas.microsoft.com/office/drawing/2014/main" id="{4885E3F5-28C2-4690-89A8-8CF8A870BEE2}"/>
              </a:ext>
            </a:extLst>
          </p:cNvPr>
          <p:cNvCxnSpPr>
            <a:cxnSpLocks/>
          </p:cNvCxnSpPr>
          <p:nvPr/>
        </p:nvCxnSpPr>
        <p:spPr>
          <a:xfrm flipH="1">
            <a:off x="304800" y="4171950"/>
            <a:ext cx="151552" cy="0"/>
          </a:xfrm>
          <a:prstGeom prst="line">
            <a:avLst/>
          </a:prstGeom>
          <a:ln>
            <a:solidFill>
              <a:srgbClr val="4F81BD"/>
            </a:solidFill>
          </a:ln>
        </p:spPr>
        <p:style>
          <a:lnRef idx="2">
            <a:schemeClr val="accent1"/>
          </a:lnRef>
          <a:fillRef idx="0">
            <a:schemeClr val="accent1"/>
          </a:fillRef>
          <a:effectRef idx="1">
            <a:schemeClr val="accent1"/>
          </a:effectRef>
          <a:fontRef idx="minor">
            <a:schemeClr val="tx1"/>
          </a:fontRef>
        </p:style>
      </p:cxnSp>
      <p:cxnSp>
        <p:nvCxnSpPr>
          <p:cNvPr id="34" name="Straight Connector 33">
            <a:extLst>
              <a:ext uri="{FF2B5EF4-FFF2-40B4-BE49-F238E27FC236}">
                <a16:creationId xmlns:a16="http://schemas.microsoft.com/office/drawing/2014/main" id="{41891EE2-149E-4ACB-891E-35B23DF3AE92}"/>
              </a:ext>
            </a:extLst>
          </p:cNvPr>
          <p:cNvCxnSpPr>
            <a:cxnSpLocks/>
          </p:cNvCxnSpPr>
          <p:nvPr/>
        </p:nvCxnSpPr>
        <p:spPr>
          <a:xfrm flipH="1">
            <a:off x="304800" y="4375010"/>
            <a:ext cx="151552" cy="0"/>
          </a:xfrm>
          <a:prstGeom prst="line">
            <a:avLst/>
          </a:prstGeom>
          <a:ln>
            <a:solidFill>
              <a:srgbClr val="4F81BD"/>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6D39CCAC-B63D-4800-A37E-7AB9D77C3732}"/>
              </a:ext>
            </a:extLst>
          </p:cNvPr>
          <p:cNvCxnSpPr>
            <a:cxnSpLocks/>
          </p:cNvCxnSpPr>
          <p:nvPr/>
        </p:nvCxnSpPr>
        <p:spPr>
          <a:xfrm flipH="1">
            <a:off x="304800" y="4578490"/>
            <a:ext cx="151552" cy="0"/>
          </a:xfrm>
          <a:prstGeom prst="line">
            <a:avLst/>
          </a:prstGeom>
          <a:ln>
            <a:solidFill>
              <a:srgbClr val="4F81BD"/>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E89FF8B1-0D7C-497D-B2B7-5E249BA12F89}"/>
              </a:ext>
            </a:extLst>
          </p:cNvPr>
          <p:cNvCxnSpPr>
            <a:cxnSpLocks/>
          </p:cNvCxnSpPr>
          <p:nvPr/>
        </p:nvCxnSpPr>
        <p:spPr>
          <a:xfrm flipH="1">
            <a:off x="304800" y="4781550"/>
            <a:ext cx="151552" cy="0"/>
          </a:xfrm>
          <a:prstGeom prst="line">
            <a:avLst/>
          </a:prstGeom>
          <a:ln>
            <a:solidFill>
              <a:srgbClr val="4F81BD"/>
            </a:solidFill>
          </a:ln>
        </p:spPr>
        <p:style>
          <a:lnRef idx="2">
            <a:schemeClr val="accent1"/>
          </a:lnRef>
          <a:fillRef idx="0">
            <a:schemeClr val="accent1"/>
          </a:fillRef>
          <a:effectRef idx="1">
            <a:schemeClr val="accent1"/>
          </a:effectRef>
          <a:fontRef idx="minor">
            <a:schemeClr val="tx1"/>
          </a:fontRef>
        </p:style>
      </p:cxnSp>
      <p:sp>
        <p:nvSpPr>
          <p:cNvPr id="37" name="Rectangle 36">
            <a:extLst>
              <a:ext uri="{FF2B5EF4-FFF2-40B4-BE49-F238E27FC236}">
                <a16:creationId xmlns:a16="http://schemas.microsoft.com/office/drawing/2014/main" id="{7C7E3408-69A6-4787-99A8-C24C1E961729}"/>
              </a:ext>
            </a:extLst>
          </p:cNvPr>
          <p:cNvSpPr/>
          <p:nvPr/>
        </p:nvSpPr>
        <p:spPr>
          <a:xfrm>
            <a:off x="0" y="2810888"/>
            <a:ext cx="306494" cy="307777"/>
          </a:xfrm>
          <a:prstGeom prst="rect">
            <a:avLst/>
          </a:prstGeom>
        </p:spPr>
        <p:txBody>
          <a:bodyPr wrap="none">
            <a:spAutoFit/>
          </a:bodyPr>
          <a:lstStyle/>
          <a:p>
            <a:r>
              <a:rPr lang="en-US" sz="1400" dirty="0">
                <a:solidFill>
                  <a:srgbClr val="4F81BD"/>
                </a:solidFill>
              </a:rPr>
              <a:t>t</a:t>
            </a:r>
            <a:r>
              <a:rPr lang="en-US" sz="1400" baseline="-25000" dirty="0">
                <a:solidFill>
                  <a:srgbClr val="4F81BD"/>
                </a:solidFill>
              </a:rPr>
              <a:t>4</a:t>
            </a:r>
          </a:p>
        </p:txBody>
      </p:sp>
      <p:sp>
        <p:nvSpPr>
          <p:cNvPr id="38" name="Rectangle 37">
            <a:extLst>
              <a:ext uri="{FF2B5EF4-FFF2-40B4-BE49-F238E27FC236}">
                <a16:creationId xmlns:a16="http://schemas.microsoft.com/office/drawing/2014/main" id="{6D5F4DA0-AA4B-48BE-BA98-0B0818BA5973}"/>
              </a:ext>
            </a:extLst>
          </p:cNvPr>
          <p:cNvSpPr/>
          <p:nvPr/>
        </p:nvSpPr>
        <p:spPr>
          <a:xfrm>
            <a:off x="0" y="2988828"/>
            <a:ext cx="306494" cy="307777"/>
          </a:xfrm>
          <a:prstGeom prst="rect">
            <a:avLst/>
          </a:prstGeom>
        </p:spPr>
        <p:txBody>
          <a:bodyPr wrap="none">
            <a:spAutoFit/>
          </a:bodyPr>
          <a:lstStyle/>
          <a:p>
            <a:r>
              <a:rPr lang="en-US" sz="1400" dirty="0">
                <a:solidFill>
                  <a:srgbClr val="4F81BD"/>
                </a:solidFill>
              </a:rPr>
              <a:t>t</a:t>
            </a:r>
            <a:r>
              <a:rPr lang="en-US" sz="1400" baseline="-25000" dirty="0">
                <a:solidFill>
                  <a:srgbClr val="4F81BD"/>
                </a:solidFill>
              </a:rPr>
              <a:t>5</a:t>
            </a:r>
          </a:p>
        </p:txBody>
      </p:sp>
      <p:sp>
        <p:nvSpPr>
          <p:cNvPr id="39" name="Rectangle 38">
            <a:extLst>
              <a:ext uri="{FF2B5EF4-FFF2-40B4-BE49-F238E27FC236}">
                <a16:creationId xmlns:a16="http://schemas.microsoft.com/office/drawing/2014/main" id="{19A80217-7A25-4A19-BD3D-7ED41A1A1DCE}"/>
              </a:ext>
            </a:extLst>
          </p:cNvPr>
          <p:cNvSpPr/>
          <p:nvPr/>
        </p:nvSpPr>
        <p:spPr>
          <a:xfrm>
            <a:off x="0" y="3191888"/>
            <a:ext cx="306494" cy="307777"/>
          </a:xfrm>
          <a:prstGeom prst="rect">
            <a:avLst/>
          </a:prstGeom>
        </p:spPr>
        <p:txBody>
          <a:bodyPr wrap="none">
            <a:spAutoFit/>
          </a:bodyPr>
          <a:lstStyle/>
          <a:p>
            <a:r>
              <a:rPr lang="en-US" sz="1400" dirty="0">
                <a:solidFill>
                  <a:srgbClr val="4F81BD"/>
                </a:solidFill>
              </a:rPr>
              <a:t>t</a:t>
            </a:r>
            <a:r>
              <a:rPr lang="en-US" sz="1400" baseline="-25000" dirty="0">
                <a:solidFill>
                  <a:srgbClr val="4F81BD"/>
                </a:solidFill>
              </a:rPr>
              <a:t>6</a:t>
            </a:r>
          </a:p>
        </p:txBody>
      </p:sp>
      <p:sp>
        <p:nvSpPr>
          <p:cNvPr id="40" name="Rectangle 39">
            <a:extLst>
              <a:ext uri="{FF2B5EF4-FFF2-40B4-BE49-F238E27FC236}">
                <a16:creationId xmlns:a16="http://schemas.microsoft.com/office/drawing/2014/main" id="{227848B2-98C5-4E36-ADB9-12FB93F1BC84}"/>
              </a:ext>
            </a:extLst>
          </p:cNvPr>
          <p:cNvSpPr/>
          <p:nvPr/>
        </p:nvSpPr>
        <p:spPr>
          <a:xfrm>
            <a:off x="0" y="3406973"/>
            <a:ext cx="306494" cy="307777"/>
          </a:xfrm>
          <a:prstGeom prst="rect">
            <a:avLst/>
          </a:prstGeom>
        </p:spPr>
        <p:txBody>
          <a:bodyPr wrap="none">
            <a:spAutoFit/>
          </a:bodyPr>
          <a:lstStyle/>
          <a:p>
            <a:r>
              <a:rPr lang="en-US" sz="1400" dirty="0">
                <a:solidFill>
                  <a:srgbClr val="4F81BD"/>
                </a:solidFill>
              </a:rPr>
              <a:t>t</a:t>
            </a:r>
            <a:r>
              <a:rPr lang="en-US" sz="1400" baseline="-25000" dirty="0">
                <a:solidFill>
                  <a:srgbClr val="4F81BD"/>
                </a:solidFill>
              </a:rPr>
              <a:t>7</a:t>
            </a:r>
          </a:p>
        </p:txBody>
      </p:sp>
      <p:sp>
        <p:nvSpPr>
          <p:cNvPr id="41" name="Rectangle 40">
            <a:extLst>
              <a:ext uri="{FF2B5EF4-FFF2-40B4-BE49-F238E27FC236}">
                <a16:creationId xmlns:a16="http://schemas.microsoft.com/office/drawing/2014/main" id="{31492ED6-F9BB-44DE-BCC6-094ABA259DDF}"/>
              </a:ext>
            </a:extLst>
          </p:cNvPr>
          <p:cNvSpPr/>
          <p:nvPr/>
        </p:nvSpPr>
        <p:spPr>
          <a:xfrm>
            <a:off x="0" y="3592998"/>
            <a:ext cx="306494" cy="307777"/>
          </a:xfrm>
          <a:prstGeom prst="rect">
            <a:avLst/>
          </a:prstGeom>
        </p:spPr>
        <p:txBody>
          <a:bodyPr wrap="none">
            <a:spAutoFit/>
          </a:bodyPr>
          <a:lstStyle/>
          <a:p>
            <a:r>
              <a:rPr lang="en-US" sz="1400" dirty="0">
                <a:solidFill>
                  <a:srgbClr val="4F81BD"/>
                </a:solidFill>
              </a:rPr>
              <a:t>t</a:t>
            </a:r>
            <a:r>
              <a:rPr lang="en-US" sz="1400" baseline="-25000" dirty="0">
                <a:solidFill>
                  <a:srgbClr val="4F81BD"/>
                </a:solidFill>
              </a:rPr>
              <a:t>8</a:t>
            </a:r>
          </a:p>
        </p:txBody>
      </p:sp>
      <p:sp>
        <p:nvSpPr>
          <p:cNvPr id="42" name="Rectangle 41">
            <a:extLst>
              <a:ext uri="{FF2B5EF4-FFF2-40B4-BE49-F238E27FC236}">
                <a16:creationId xmlns:a16="http://schemas.microsoft.com/office/drawing/2014/main" id="{93E2A4D1-8D5D-47BC-BFD6-AB67578E38B5}"/>
              </a:ext>
            </a:extLst>
          </p:cNvPr>
          <p:cNvSpPr/>
          <p:nvPr/>
        </p:nvSpPr>
        <p:spPr>
          <a:xfrm>
            <a:off x="0" y="3770938"/>
            <a:ext cx="306494" cy="307777"/>
          </a:xfrm>
          <a:prstGeom prst="rect">
            <a:avLst/>
          </a:prstGeom>
        </p:spPr>
        <p:txBody>
          <a:bodyPr wrap="none">
            <a:spAutoFit/>
          </a:bodyPr>
          <a:lstStyle/>
          <a:p>
            <a:r>
              <a:rPr lang="en-US" sz="1400" dirty="0">
                <a:solidFill>
                  <a:srgbClr val="4F81BD"/>
                </a:solidFill>
              </a:rPr>
              <a:t>t</a:t>
            </a:r>
            <a:r>
              <a:rPr lang="en-US" sz="1400" baseline="-25000" dirty="0">
                <a:solidFill>
                  <a:srgbClr val="4F81BD"/>
                </a:solidFill>
              </a:rPr>
              <a:t>9</a:t>
            </a:r>
          </a:p>
        </p:txBody>
      </p:sp>
      <p:sp>
        <p:nvSpPr>
          <p:cNvPr id="43" name="Rectangle 42">
            <a:extLst>
              <a:ext uri="{FF2B5EF4-FFF2-40B4-BE49-F238E27FC236}">
                <a16:creationId xmlns:a16="http://schemas.microsoft.com/office/drawing/2014/main" id="{F5481FC1-A33F-40F8-A9F3-D88F6D4B3566}"/>
              </a:ext>
            </a:extLst>
          </p:cNvPr>
          <p:cNvSpPr/>
          <p:nvPr/>
        </p:nvSpPr>
        <p:spPr>
          <a:xfrm>
            <a:off x="0" y="3973998"/>
            <a:ext cx="367408" cy="307777"/>
          </a:xfrm>
          <a:prstGeom prst="rect">
            <a:avLst/>
          </a:prstGeom>
        </p:spPr>
        <p:txBody>
          <a:bodyPr wrap="none">
            <a:spAutoFit/>
          </a:bodyPr>
          <a:lstStyle/>
          <a:p>
            <a:r>
              <a:rPr lang="en-US" sz="1400" dirty="0">
                <a:solidFill>
                  <a:srgbClr val="4F81BD"/>
                </a:solidFill>
              </a:rPr>
              <a:t>t</a:t>
            </a:r>
            <a:r>
              <a:rPr lang="en-US" sz="1400" baseline="-25000" dirty="0">
                <a:solidFill>
                  <a:srgbClr val="4F81BD"/>
                </a:solidFill>
              </a:rPr>
              <a:t>10</a:t>
            </a:r>
          </a:p>
        </p:txBody>
      </p:sp>
      <p:sp>
        <p:nvSpPr>
          <p:cNvPr id="44" name="Rectangle 43">
            <a:extLst>
              <a:ext uri="{FF2B5EF4-FFF2-40B4-BE49-F238E27FC236}">
                <a16:creationId xmlns:a16="http://schemas.microsoft.com/office/drawing/2014/main" id="{4549A7AE-69DE-469F-A277-E18E660FD89A}"/>
              </a:ext>
            </a:extLst>
          </p:cNvPr>
          <p:cNvSpPr/>
          <p:nvPr/>
        </p:nvSpPr>
        <p:spPr>
          <a:xfrm>
            <a:off x="0" y="4189083"/>
            <a:ext cx="367408" cy="307777"/>
          </a:xfrm>
          <a:prstGeom prst="rect">
            <a:avLst/>
          </a:prstGeom>
        </p:spPr>
        <p:txBody>
          <a:bodyPr wrap="none">
            <a:spAutoFit/>
          </a:bodyPr>
          <a:lstStyle/>
          <a:p>
            <a:r>
              <a:rPr lang="en-US" sz="1400" dirty="0">
                <a:solidFill>
                  <a:srgbClr val="4F81BD"/>
                </a:solidFill>
              </a:rPr>
              <a:t>t</a:t>
            </a:r>
            <a:r>
              <a:rPr lang="en-US" sz="1400" baseline="-25000" dirty="0">
                <a:solidFill>
                  <a:srgbClr val="4F81BD"/>
                </a:solidFill>
              </a:rPr>
              <a:t>11</a:t>
            </a:r>
          </a:p>
        </p:txBody>
      </p:sp>
      <p:sp>
        <p:nvSpPr>
          <p:cNvPr id="45" name="Rectangle 44">
            <a:extLst>
              <a:ext uri="{FF2B5EF4-FFF2-40B4-BE49-F238E27FC236}">
                <a16:creationId xmlns:a16="http://schemas.microsoft.com/office/drawing/2014/main" id="{036304DA-931A-495F-A8E6-D10F7316AB15}"/>
              </a:ext>
            </a:extLst>
          </p:cNvPr>
          <p:cNvSpPr/>
          <p:nvPr/>
        </p:nvSpPr>
        <p:spPr>
          <a:xfrm>
            <a:off x="13592" y="4387993"/>
            <a:ext cx="367408" cy="307777"/>
          </a:xfrm>
          <a:prstGeom prst="rect">
            <a:avLst/>
          </a:prstGeom>
        </p:spPr>
        <p:txBody>
          <a:bodyPr wrap="none">
            <a:spAutoFit/>
          </a:bodyPr>
          <a:lstStyle/>
          <a:p>
            <a:r>
              <a:rPr lang="en-US" sz="1400" dirty="0">
                <a:solidFill>
                  <a:srgbClr val="4F81BD"/>
                </a:solidFill>
              </a:rPr>
              <a:t>t</a:t>
            </a:r>
            <a:r>
              <a:rPr lang="en-US" sz="1400" baseline="-25000" dirty="0">
                <a:solidFill>
                  <a:srgbClr val="4F81BD"/>
                </a:solidFill>
              </a:rPr>
              <a:t>12</a:t>
            </a:r>
          </a:p>
        </p:txBody>
      </p:sp>
      <p:sp>
        <p:nvSpPr>
          <p:cNvPr id="46" name="Rectangle 45">
            <a:extLst>
              <a:ext uri="{FF2B5EF4-FFF2-40B4-BE49-F238E27FC236}">
                <a16:creationId xmlns:a16="http://schemas.microsoft.com/office/drawing/2014/main" id="{80FC8C9C-C628-4F6F-B1C8-22F1FC38DD36}"/>
              </a:ext>
            </a:extLst>
          </p:cNvPr>
          <p:cNvSpPr/>
          <p:nvPr/>
        </p:nvSpPr>
        <p:spPr>
          <a:xfrm>
            <a:off x="13592" y="4600633"/>
            <a:ext cx="367408" cy="307777"/>
          </a:xfrm>
          <a:prstGeom prst="rect">
            <a:avLst/>
          </a:prstGeom>
        </p:spPr>
        <p:txBody>
          <a:bodyPr wrap="none">
            <a:spAutoFit/>
          </a:bodyPr>
          <a:lstStyle/>
          <a:p>
            <a:r>
              <a:rPr lang="en-US" sz="1400" dirty="0">
                <a:solidFill>
                  <a:srgbClr val="4F81BD"/>
                </a:solidFill>
              </a:rPr>
              <a:t>t</a:t>
            </a:r>
            <a:r>
              <a:rPr lang="en-US" sz="1400" baseline="-25000" dirty="0">
                <a:solidFill>
                  <a:srgbClr val="4F81BD"/>
                </a:solidFill>
              </a:rPr>
              <a:t>13</a:t>
            </a:r>
          </a:p>
        </p:txBody>
      </p:sp>
      <p:sp>
        <p:nvSpPr>
          <p:cNvPr id="22" name="Rectangle 21">
            <a:extLst>
              <a:ext uri="{FF2B5EF4-FFF2-40B4-BE49-F238E27FC236}">
                <a16:creationId xmlns:a16="http://schemas.microsoft.com/office/drawing/2014/main" id="{37E56BD5-73D2-4374-936C-9E997446E73F}"/>
              </a:ext>
            </a:extLst>
          </p:cNvPr>
          <p:cNvSpPr/>
          <p:nvPr/>
        </p:nvSpPr>
        <p:spPr>
          <a:xfrm>
            <a:off x="75142" y="4807924"/>
            <a:ext cx="614271" cy="369332"/>
          </a:xfrm>
          <a:prstGeom prst="rect">
            <a:avLst/>
          </a:prstGeom>
        </p:spPr>
        <p:txBody>
          <a:bodyPr wrap="none">
            <a:spAutoFit/>
          </a:bodyPr>
          <a:lstStyle/>
          <a:p>
            <a:r>
              <a:rPr lang="en-US" dirty="0">
                <a:solidFill>
                  <a:schemeClr val="accent1"/>
                </a:solidFill>
              </a:rPr>
              <a:t>time</a:t>
            </a:r>
          </a:p>
        </p:txBody>
      </p:sp>
      <p:sp>
        <p:nvSpPr>
          <p:cNvPr id="50" name="Rectangle 49">
            <a:extLst>
              <a:ext uri="{FF2B5EF4-FFF2-40B4-BE49-F238E27FC236}">
                <a16:creationId xmlns:a16="http://schemas.microsoft.com/office/drawing/2014/main" id="{0334EF51-A159-4CDD-8A5F-C37A2224C0A2}"/>
              </a:ext>
            </a:extLst>
          </p:cNvPr>
          <p:cNvSpPr/>
          <p:nvPr/>
        </p:nvSpPr>
        <p:spPr>
          <a:xfrm>
            <a:off x="3352799" y="2150306"/>
            <a:ext cx="792525" cy="276999"/>
          </a:xfrm>
          <a:prstGeom prst="rect">
            <a:avLst/>
          </a:prstGeom>
        </p:spPr>
        <p:txBody>
          <a:bodyPr wrap="none">
            <a:spAutoFit/>
          </a:bodyPr>
          <a:lstStyle/>
          <a:p>
            <a:r>
              <a:rPr lang="en-US" sz="1200" dirty="0">
                <a:solidFill>
                  <a:schemeClr val="accent1"/>
                </a:solidFill>
              </a:rPr>
              <a:t>load page</a:t>
            </a:r>
          </a:p>
        </p:txBody>
      </p:sp>
      <p:sp>
        <p:nvSpPr>
          <p:cNvPr id="51" name="Rectangle 50">
            <a:extLst>
              <a:ext uri="{FF2B5EF4-FFF2-40B4-BE49-F238E27FC236}">
                <a16:creationId xmlns:a16="http://schemas.microsoft.com/office/drawing/2014/main" id="{B7120A2D-5491-4104-A5C6-DB1A567C0EBF}"/>
              </a:ext>
            </a:extLst>
          </p:cNvPr>
          <p:cNvSpPr/>
          <p:nvPr/>
        </p:nvSpPr>
        <p:spPr>
          <a:xfrm>
            <a:off x="3343369" y="2447151"/>
            <a:ext cx="1152431" cy="276999"/>
          </a:xfrm>
          <a:prstGeom prst="rect">
            <a:avLst/>
          </a:prstGeom>
        </p:spPr>
        <p:txBody>
          <a:bodyPr wrap="none">
            <a:spAutoFit/>
          </a:bodyPr>
          <a:lstStyle/>
          <a:p>
            <a:r>
              <a:rPr lang="en-US" sz="1200" dirty="0">
                <a:solidFill>
                  <a:schemeClr val="accent1"/>
                </a:solidFill>
              </a:rPr>
              <a:t>click recip. type</a:t>
            </a:r>
          </a:p>
        </p:txBody>
      </p:sp>
      <p:sp>
        <p:nvSpPr>
          <p:cNvPr id="53" name="Rectangle 52">
            <a:extLst>
              <a:ext uri="{FF2B5EF4-FFF2-40B4-BE49-F238E27FC236}">
                <a16:creationId xmlns:a16="http://schemas.microsoft.com/office/drawing/2014/main" id="{E7565830-DBDC-42F6-807E-7111FF18C5D3}"/>
              </a:ext>
            </a:extLst>
          </p:cNvPr>
          <p:cNvSpPr/>
          <p:nvPr/>
        </p:nvSpPr>
        <p:spPr>
          <a:xfrm>
            <a:off x="3352800" y="2665535"/>
            <a:ext cx="1152431" cy="276999"/>
          </a:xfrm>
          <a:prstGeom prst="rect">
            <a:avLst/>
          </a:prstGeom>
        </p:spPr>
        <p:txBody>
          <a:bodyPr wrap="none">
            <a:spAutoFit/>
          </a:bodyPr>
          <a:lstStyle/>
          <a:p>
            <a:r>
              <a:rPr lang="en-US" sz="1200" dirty="0">
                <a:solidFill>
                  <a:schemeClr val="accent1"/>
                </a:solidFill>
              </a:rPr>
              <a:t>click recip. type</a:t>
            </a:r>
          </a:p>
        </p:txBody>
      </p:sp>
      <p:sp>
        <p:nvSpPr>
          <p:cNvPr id="55" name="Rectangle 54">
            <a:extLst>
              <a:ext uri="{FF2B5EF4-FFF2-40B4-BE49-F238E27FC236}">
                <a16:creationId xmlns:a16="http://schemas.microsoft.com/office/drawing/2014/main" id="{AB225881-051F-4394-AE5E-F8D7AA05B087}"/>
              </a:ext>
            </a:extLst>
          </p:cNvPr>
          <p:cNvSpPr/>
          <p:nvPr/>
        </p:nvSpPr>
        <p:spPr>
          <a:xfrm>
            <a:off x="3352800" y="2856118"/>
            <a:ext cx="1181734" cy="276999"/>
          </a:xfrm>
          <a:prstGeom prst="rect">
            <a:avLst/>
          </a:prstGeom>
        </p:spPr>
        <p:txBody>
          <a:bodyPr wrap="none">
            <a:spAutoFit/>
          </a:bodyPr>
          <a:lstStyle/>
          <a:p>
            <a:r>
              <a:rPr lang="en-US" sz="1200" dirty="0">
                <a:solidFill>
                  <a:schemeClr val="accent1"/>
                </a:solidFill>
              </a:rPr>
              <a:t>click donor type</a:t>
            </a:r>
          </a:p>
        </p:txBody>
      </p:sp>
      <p:sp>
        <p:nvSpPr>
          <p:cNvPr id="56" name="Rectangle 55">
            <a:extLst>
              <a:ext uri="{FF2B5EF4-FFF2-40B4-BE49-F238E27FC236}">
                <a16:creationId xmlns:a16="http://schemas.microsoft.com/office/drawing/2014/main" id="{3BB2CD11-9AEE-4779-B031-5AAFA33DC4C7}"/>
              </a:ext>
            </a:extLst>
          </p:cNvPr>
          <p:cNvSpPr/>
          <p:nvPr/>
        </p:nvSpPr>
        <p:spPr>
          <a:xfrm>
            <a:off x="3352800" y="3056751"/>
            <a:ext cx="1181734" cy="276999"/>
          </a:xfrm>
          <a:prstGeom prst="rect">
            <a:avLst/>
          </a:prstGeom>
        </p:spPr>
        <p:txBody>
          <a:bodyPr wrap="none">
            <a:spAutoFit/>
          </a:bodyPr>
          <a:lstStyle/>
          <a:p>
            <a:r>
              <a:rPr lang="en-US" sz="1200" dirty="0">
                <a:solidFill>
                  <a:schemeClr val="accent1"/>
                </a:solidFill>
              </a:rPr>
              <a:t>click donor type</a:t>
            </a:r>
          </a:p>
        </p:txBody>
      </p:sp>
      <p:sp>
        <p:nvSpPr>
          <p:cNvPr id="57" name="Rectangle 56">
            <a:extLst>
              <a:ext uri="{FF2B5EF4-FFF2-40B4-BE49-F238E27FC236}">
                <a16:creationId xmlns:a16="http://schemas.microsoft.com/office/drawing/2014/main" id="{F9465CBC-A0F6-4D2A-912D-BCEA5DB937A6}"/>
              </a:ext>
            </a:extLst>
          </p:cNvPr>
          <p:cNvSpPr/>
          <p:nvPr/>
        </p:nvSpPr>
        <p:spPr>
          <a:xfrm>
            <a:off x="3352800" y="3239799"/>
            <a:ext cx="1042465" cy="276999"/>
          </a:xfrm>
          <a:prstGeom prst="rect">
            <a:avLst/>
          </a:prstGeom>
        </p:spPr>
        <p:txBody>
          <a:bodyPr wrap="none">
            <a:spAutoFit/>
          </a:bodyPr>
          <a:lstStyle/>
          <a:p>
            <a:r>
              <a:rPr lang="en-US" sz="1200" dirty="0">
                <a:solidFill>
                  <a:schemeClr val="accent1"/>
                </a:solidFill>
              </a:rPr>
              <a:t>click antibody</a:t>
            </a:r>
          </a:p>
        </p:txBody>
      </p:sp>
      <p:sp>
        <p:nvSpPr>
          <p:cNvPr id="58" name="Rectangle 57">
            <a:extLst>
              <a:ext uri="{FF2B5EF4-FFF2-40B4-BE49-F238E27FC236}">
                <a16:creationId xmlns:a16="http://schemas.microsoft.com/office/drawing/2014/main" id="{954887F6-2DE7-426C-998F-B2752C139606}"/>
              </a:ext>
            </a:extLst>
          </p:cNvPr>
          <p:cNvSpPr/>
          <p:nvPr/>
        </p:nvSpPr>
        <p:spPr>
          <a:xfrm>
            <a:off x="3352800" y="3437751"/>
            <a:ext cx="1042465" cy="276999"/>
          </a:xfrm>
          <a:prstGeom prst="rect">
            <a:avLst/>
          </a:prstGeom>
        </p:spPr>
        <p:txBody>
          <a:bodyPr wrap="none">
            <a:spAutoFit/>
          </a:bodyPr>
          <a:lstStyle/>
          <a:p>
            <a:r>
              <a:rPr lang="en-US" sz="1200" dirty="0">
                <a:solidFill>
                  <a:schemeClr val="accent1"/>
                </a:solidFill>
              </a:rPr>
              <a:t>click antibody</a:t>
            </a:r>
          </a:p>
        </p:txBody>
      </p:sp>
      <p:sp>
        <p:nvSpPr>
          <p:cNvPr id="59" name="Rectangle 58">
            <a:extLst>
              <a:ext uri="{FF2B5EF4-FFF2-40B4-BE49-F238E27FC236}">
                <a16:creationId xmlns:a16="http://schemas.microsoft.com/office/drawing/2014/main" id="{57791044-0D8D-4A07-BB42-593607C20266}"/>
              </a:ext>
            </a:extLst>
          </p:cNvPr>
          <p:cNvSpPr/>
          <p:nvPr/>
        </p:nvSpPr>
        <p:spPr>
          <a:xfrm>
            <a:off x="3352800" y="3638550"/>
            <a:ext cx="1042465" cy="276999"/>
          </a:xfrm>
          <a:prstGeom prst="rect">
            <a:avLst/>
          </a:prstGeom>
        </p:spPr>
        <p:txBody>
          <a:bodyPr wrap="none">
            <a:spAutoFit/>
          </a:bodyPr>
          <a:lstStyle/>
          <a:p>
            <a:r>
              <a:rPr lang="en-US" sz="1200" dirty="0">
                <a:solidFill>
                  <a:schemeClr val="accent1"/>
                </a:solidFill>
              </a:rPr>
              <a:t>click antibody</a:t>
            </a:r>
          </a:p>
        </p:txBody>
      </p:sp>
      <p:sp>
        <p:nvSpPr>
          <p:cNvPr id="60" name="Rectangle 59">
            <a:extLst>
              <a:ext uri="{FF2B5EF4-FFF2-40B4-BE49-F238E27FC236}">
                <a16:creationId xmlns:a16="http://schemas.microsoft.com/office/drawing/2014/main" id="{D00932C9-FCE7-45D2-A781-DDBAC8315FEB}"/>
              </a:ext>
            </a:extLst>
          </p:cNvPr>
          <p:cNvSpPr/>
          <p:nvPr/>
        </p:nvSpPr>
        <p:spPr>
          <a:xfrm>
            <a:off x="3352800" y="3818751"/>
            <a:ext cx="1042465" cy="276999"/>
          </a:xfrm>
          <a:prstGeom prst="rect">
            <a:avLst/>
          </a:prstGeom>
        </p:spPr>
        <p:txBody>
          <a:bodyPr wrap="none">
            <a:spAutoFit/>
          </a:bodyPr>
          <a:lstStyle/>
          <a:p>
            <a:r>
              <a:rPr lang="en-US" sz="1200" dirty="0">
                <a:solidFill>
                  <a:schemeClr val="accent1"/>
                </a:solidFill>
              </a:rPr>
              <a:t>click antibody</a:t>
            </a:r>
          </a:p>
        </p:txBody>
      </p:sp>
      <p:sp>
        <p:nvSpPr>
          <p:cNvPr id="61" name="Rectangle 60">
            <a:extLst>
              <a:ext uri="{FF2B5EF4-FFF2-40B4-BE49-F238E27FC236}">
                <a16:creationId xmlns:a16="http://schemas.microsoft.com/office/drawing/2014/main" id="{661513FB-F9FC-421E-82D9-7915F63ABF77}"/>
              </a:ext>
            </a:extLst>
          </p:cNvPr>
          <p:cNvSpPr/>
          <p:nvPr/>
        </p:nvSpPr>
        <p:spPr>
          <a:xfrm>
            <a:off x="3352800" y="4037135"/>
            <a:ext cx="1042465" cy="276999"/>
          </a:xfrm>
          <a:prstGeom prst="rect">
            <a:avLst/>
          </a:prstGeom>
        </p:spPr>
        <p:txBody>
          <a:bodyPr wrap="none">
            <a:spAutoFit/>
          </a:bodyPr>
          <a:lstStyle/>
          <a:p>
            <a:r>
              <a:rPr lang="en-US" sz="1200" dirty="0">
                <a:solidFill>
                  <a:schemeClr val="accent1"/>
                </a:solidFill>
              </a:rPr>
              <a:t>click antibody</a:t>
            </a:r>
          </a:p>
        </p:txBody>
      </p:sp>
      <p:sp>
        <p:nvSpPr>
          <p:cNvPr id="62" name="Rectangle 61">
            <a:extLst>
              <a:ext uri="{FF2B5EF4-FFF2-40B4-BE49-F238E27FC236}">
                <a16:creationId xmlns:a16="http://schemas.microsoft.com/office/drawing/2014/main" id="{1E8A6F55-3C8E-42BB-8799-53034065B975}"/>
              </a:ext>
            </a:extLst>
          </p:cNvPr>
          <p:cNvSpPr/>
          <p:nvPr/>
        </p:nvSpPr>
        <p:spPr>
          <a:xfrm>
            <a:off x="3352800" y="4235087"/>
            <a:ext cx="1042465" cy="276999"/>
          </a:xfrm>
          <a:prstGeom prst="rect">
            <a:avLst/>
          </a:prstGeom>
        </p:spPr>
        <p:txBody>
          <a:bodyPr wrap="none">
            <a:spAutoFit/>
          </a:bodyPr>
          <a:lstStyle/>
          <a:p>
            <a:r>
              <a:rPr lang="en-US" sz="1200" dirty="0">
                <a:solidFill>
                  <a:schemeClr val="accent1"/>
                </a:solidFill>
              </a:rPr>
              <a:t>click antibody</a:t>
            </a:r>
          </a:p>
        </p:txBody>
      </p:sp>
      <p:sp>
        <p:nvSpPr>
          <p:cNvPr id="64" name="Rectangle 63">
            <a:extLst>
              <a:ext uri="{FF2B5EF4-FFF2-40B4-BE49-F238E27FC236}">
                <a16:creationId xmlns:a16="http://schemas.microsoft.com/office/drawing/2014/main" id="{1B56CD9D-0349-42CE-898D-55DF1AEDF493}"/>
              </a:ext>
            </a:extLst>
          </p:cNvPr>
          <p:cNvSpPr/>
          <p:nvPr/>
        </p:nvSpPr>
        <p:spPr>
          <a:xfrm>
            <a:off x="3352800" y="4504551"/>
            <a:ext cx="1067793" cy="276999"/>
          </a:xfrm>
          <a:prstGeom prst="rect">
            <a:avLst/>
          </a:prstGeom>
        </p:spPr>
        <p:txBody>
          <a:bodyPr wrap="none">
            <a:spAutoFit/>
          </a:bodyPr>
          <a:lstStyle/>
          <a:p>
            <a:r>
              <a:rPr lang="en-US" sz="1200" dirty="0">
                <a:solidFill>
                  <a:schemeClr val="accent1"/>
                </a:solidFill>
              </a:rPr>
              <a:t>display results</a:t>
            </a:r>
          </a:p>
        </p:txBody>
      </p:sp>
      <p:sp>
        <p:nvSpPr>
          <p:cNvPr id="65" name="Right Brace 64">
            <a:extLst>
              <a:ext uri="{FF2B5EF4-FFF2-40B4-BE49-F238E27FC236}">
                <a16:creationId xmlns:a16="http://schemas.microsoft.com/office/drawing/2014/main" id="{0CA69D10-01D8-47C6-9BDE-04B676DAD3D9}"/>
              </a:ext>
            </a:extLst>
          </p:cNvPr>
          <p:cNvSpPr/>
          <p:nvPr/>
        </p:nvSpPr>
        <p:spPr>
          <a:xfrm>
            <a:off x="3286031" y="2086033"/>
            <a:ext cx="142969" cy="409517"/>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6" name="Right Brace 65">
            <a:extLst>
              <a:ext uri="{FF2B5EF4-FFF2-40B4-BE49-F238E27FC236}">
                <a16:creationId xmlns:a16="http://schemas.microsoft.com/office/drawing/2014/main" id="{22C87F2B-F8DB-4BE3-97D9-1B78C886B993}"/>
              </a:ext>
            </a:extLst>
          </p:cNvPr>
          <p:cNvSpPr/>
          <p:nvPr/>
        </p:nvSpPr>
        <p:spPr>
          <a:xfrm>
            <a:off x="3276600" y="4448233"/>
            <a:ext cx="142969" cy="409517"/>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54" name="Straight Arrow Connector 53">
            <a:extLst>
              <a:ext uri="{FF2B5EF4-FFF2-40B4-BE49-F238E27FC236}">
                <a16:creationId xmlns:a16="http://schemas.microsoft.com/office/drawing/2014/main" id="{C80730E7-66A6-472E-8EE7-9E7A5A116475}"/>
              </a:ext>
            </a:extLst>
          </p:cNvPr>
          <p:cNvCxnSpPr>
            <a:cxnSpLocks/>
          </p:cNvCxnSpPr>
          <p:nvPr/>
        </p:nvCxnSpPr>
        <p:spPr>
          <a:xfrm flipV="1">
            <a:off x="2971800" y="3978686"/>
            <a:ext cx="2514600" cy="802864"/>
          </a:xfrm>
          <a:prstGeom prst="straightConnector1">
            <a:avLst/>
          </a:prstGeom>
          <a:ln>
            <a:solidFill>
              <a:srgbClr val="FBB033"/>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0773412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B4C6C0D-CDA1-43E3-8CDA-F4D3F58AC9C7}"/>
              </a:ext>
            </a:extLst>
          </p:cNvPr>
          <p:cNvSpPr>
            <a:spLocks noGrp="1"/>
          </p:cNvSpPr>
          <p:nvPr>
            <p:ph type="title" idx="4294967295"/>
          </p:nvPr>
        </p:nvSpPr>
        <p:spPr>
          <a:xfrm>
            <a:off x="152400" y="819150"/>
            <a:ext cx="5562600" cy="914400"/>
          </a:xfrm>
          <a:prstGeom prst="rect">
            <a:avLst/>
          </a:prstGeom>
        </p:spPr>
        <p:txBody>
          <a:bodyPr/>
          <a:lstStyle/>
          <a:p>
            <a:r>
              <a:rPr lang="en-US" sz="2400" dirty="0"/>
              <a:t>DPB1 REST Web Services</a:t>
            </a:r>
            <a:br>
              <a:rPr lang="en-US" sz="2400" dirty="0"/>
            </a:br>
            <a:r>
              <a:rPr lang="en-US" sz="2400" dirty="0"/>
              <a:t>Mobile Demonstration Application</a:t>
            </a:r>
          </a:p>
        </p:txBody>
      </p:sp>
      <p:sp>
        <p:nvSpPr>
          <p:cNvPr id="9" name="Rectangle 8">
            <a:extLst>
              <a:ext uri="{FF2B5EF4-FFF2-40B4-BE49-F238E27FC236}">
                <a16:creationId xmlns:a16="http://schemas.microsoft.com/office/drawing/2014/main" id="{31AEC437-B6FC-43EC-870E-A8C1AAF43F0E}"/>
              </a:ext>
            </a:extLst>
          </p:cNvPr>
          <p:cNvSpPr/>
          <p:nvPr/>
        </p:nvSpPr>
        <p:spPr>
          <a:xfrm>
            <a:off x="64398" y="2647950"/>
            <a:ext cx="5993609" cy="738664"/>
          </a:xfrm>
          <a:prstGeom prst="rect">
            <a:avLst/>
          </a:prstGeom>
        </p:spPr>
        <p:txBody>
          <a:bodyPr wrap="square">
            <a:spAutoFit/>
          </a:bodyPr>
          <a:lstStyle/>
          <a:p>
            <a:r>
              <a:rPr lang="en-US" sz="1400" dirty="0"/>
              <a:t>Candidate type: DPB1*01:01, *02:01</a:t>
            </a:r>
          </a:p>
          <a:p>
            <a:r>
              <a:rPr lang="en-US" sz="1400" dirty="0"/>
              <a:t>Donor phenotype: DPB1*04:01, *78:01</a:t>
            </a:r>
          </a:p>
          <a:p>
            <a:r>
              <a:rPr lang="en-US" sz="1400" dirty="0"/>
              <a:t>Candidate’s unacceptable antibody profile: DPB1*03, *06, *09, *14, *17, *20</a:t>
            </a:r>
          </a:p>
        </p:txBody>
      </p:sp>
      <p:sp>
        <p:nvSpPr>
          <p:cNvPr id="14" name="Oval 13">
            <a:extLst>
              <a:ext uri="{FF2B5EF4-FFF2-40B4-BE49-F238E27FC236}">
                <a16:creationId xmlns:a16="http://schemas.microsoft.com/office/drawing/2014/main" id="{B6B29946-AD07-4678-B3A2-B4252C2F06A9}"/>
              </a:ext>
            </a:extLst>
          </p:cNvPr>
          <p:cNvSpPr/>
          <p:nvPr/>
        </p:nvSpPr>
        <p:spPr>
          <a:xfrm>
            <a:off x="6757550" y="1295676"/>
            <a:ext cx="762000" cy="269889"/>
          </a:xfrm>
          <a:prstGeom prst="ellipse">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 name="Picture 9" descr="A screenshot of a cell phone&#10;&#10;Description generated with very high confidence">
            <a:extLst>
              <a:ext uri="{FF2B5EF4-FFF2-40B4-BE49-F238E27FC236}">
                <a16:creationId xmlns:a16="http://schemas.microsoft.com/office/drawing/2014/main" id="{D294EF87-6E04-4771-B6E7-CA6E827878A5}"/>
              </a:ext>
            </a:extLst>
          </p:cNvPr>
          <p:cNvPicPr>
            <a:picLocks noChangeAspect="1"/>
          </p:cNvPicPr>
          <p:nvPr/>
        </p:nvPicPr>
        <p:blipFill>
          <a:blip r:embed="rId3"/>
          <a:stretch>
            <a:fillRect/>
          </a:stretch>
        </p:blipFill>
        <p:spPr>
          <a:xfrm>
            <a:off x="5867400" y="82171"/>
            <a:ext cx="2394121" cy="4921249"/>
          </a:xfrm>
          <a:prstGeom prst="rect">
            <a:avLst/>
          </a:prstGeom>
          <a:ln>
            <a:solidFill>
              <a:schemeClr val="accent1"/>
            </a:solidFill>
          </a:ln>
        </p:spPr>
      </p:pic>
      <p:sp>
        <p:nvSpPr>
          <p:cNvPr id="63" name="Oval 62">
            <a:extLst>
              <a:ext uri="{FF2B5EF4-FFF2-40B4-BE49-F238E27FC236}">
                <a16:creationId xmlns:a16="http://schemas.microsoft.com/office/drawing/2014/main" id="{96890287-44F1-4250-AF45-30B1CBD5C898}"/>
              </a:ext>
            </a:extLst>
          </p:cNvPr>
          <p:cNvSpPr/>
          <p:nvPr/>
        </p:nvSpPr>
        <p:spPr>
          <a:xfrm>
            <a:off x="2377524" y="2875705"/>
            <a:ext cx="762000" cy="269889"/>
          </a:xfrm>
          <a:prstGeom prst="ellipse">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72A35A76-F544-41BC-AC6B-30DC07716F8C}"/>
              </a:ext>
            </a:extLst>
          </p:cNvPr>
          <p:cNvSpPr/>
          <p:nvPr/>
        </p:nvSpPr>
        <p:spPr>
          <a:xfrm>
            <a:off x="5638800" y="4346926"/>
            <a:ext cx="2667000" cy="304800"/>
          </a:xfrm>
          <a:prstGeom prst="ellipse">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059469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B4C6C0D-CDA1-43E3-8CDA-F4D3F58AC9C7}"/>
              </a:ext>
            </a:extLst>
          </p:cNvPr>
          <p:cNvSpPr>
            <a:spLocks noGrp="1"/>
          </p:cNvSpPr>
          <p:nvPr>
            <p:ph type="title" idx="4294967295"/>
          </p:nvPr>
        </p:nvSpPr>
        <p:spPr>
          <a:xfrm>
            <a:off x="628650" y="895350"/>
            <a:ext cx="7886700" cy="495907"/>
          </a:xfrm>
          <a:prstGeom prst="rect">
            <a:avLst/>
          </a:prstGeom>
        </p:spPr>
        <p:txBody>
          <a:bodyPr/>
          <a:lstStyle/>
          <a:p>
            <a:r>
              <a:rPr lang="en-US" sz="3200" dirty="0"/>
              <a:t>Conclusion</a:t>
            </a:r>
          </a:p>
        </p:txBody>
      </p:sp>
      <p:sp>
        <p:nvSpPr>
          <p:cNvPr id="6" name="Rectangle 5">
            <a:extLst>
              <a:ext uri="{FF2B5EF4-FFF2-40B4-BE49-F238E27FC236}">
                <a16:creationId xmlns:a16="http://schemas.microsoft.com/office/drawing/2014/main" id="{37A37168-CD45-4469-B0CB-797A2F7398DF}"/>
              </a:ext>
            </a:extLst>
          </p:cNvPr>
          <p:cNvSpPr/>
          <p:nvPr/>
        </p:nvSpPr>
        <p:spPr>
          <a:xfrm>
            <a:off x="1066800" y="1428750"/>
            <a:ext cx="2971800" cy="3124200"/>
          </a:xfrm>
          <a:prstGeom prst="rect">
            <a:avLst/>
          </a:prstGeom>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n-US" dirty="0"/>
              <a:t>Enterprise Clinical System</a:t>
            </a:r>
          </a:p>
        </p:txBody>
      </p:sp>
      <p:sp>
        <p:nvSpPr>
          <p:cNvPr id="8" name="Rectangle 7">
            <a:extLst>
              <a:ext uri="{FF2B5EF4-FFF2-40B4-BE49-F238E27FC236}">
                <a16:creationId xmlns:a16="http://schemas.microsoft.com/office/drawing/2014/main" id="{4156BBC0-D6E0-4299-9F8E-E296D2E9EBBA}"/>
              </a:ext>
            </a:extLst>
          </p:cNvPr>
          <p:cNvSpPr/>
          <p:nvPr/>
        </p:nvSpPr>
        <p:spPr>
          <a:xfrm>
            <a:off x="1257300" y="1981200"/>
            <a:ext cx="2590800" cy="723900"/>
          </a:xfrm>
          <a:prstGeom prst="rect">
            <a:avLst/>
          </a:prstGeom>
          <a:solidFill>
            <a:srgbClr val="4BC4C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FHIR Resources</a:t>
            </a:r>
          </a:p>
          <a:p>
            <a:pPr algn="ctr"/>
            <a:r>
              <a:rPr lang="en-US" dirty="0"/>
              <a:t>(clinical knowledge)</a:t>
            </a:r>
          </a:p>
        </p:txBody>
      </p:sp>
      <p:sp>
        <p:nvSpPr>
          <p:cNvPr id="9" name="Rectangle 8">
            <a:extLst>
              <a:ext uri="{FF2B5EF4-FFF2-40B4-BE49-F238E27FC236}">
                <a16:creationId xmlns:a16="http://schemas.microsoft.com/office/drawing/2014/main" id="{5C374C6E-0BAF-4F6F-ABB3-F97E711C4D0F}"/>
              </a:ext>
            </a:extLst>
          </p:cNvPr>
          <p:cNvSpPr/>
          <p:nvPr/>
        </p:nvSpPr>
        <p:spPr>
          <a:xfrm>
            <a:off x="5295900" y="1981200"/>
            <a:ext cx="2590800" cy="723900"/>
          </a:xfrm>
          <a:prstGeom prst="rect">
            <a:avLst/>
          </a:prstGeom>
          <a:solidFill>
            <a:srgbClr val="4BC4C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HLA Resources</a:t>
            </a:r>
          </a:p>
          <a:p>
            <a:pPr algn="ctr"/>
            <a:r>
              <a:rPr lang="en-US" dirty="0"/>
              <a:t>(biomedical knowledge)</a:t>
            </a:r>
          </a:p>
        </p:txBody>
      </p:sp>
      <p:cxnSp>
        <p:nvCxnSpPr>
          <p:cNvPr id="11" name="Straight Arrow Connector 10">
            <a:extLst>
              <a:ext uri="{FF2B5EF4-FFF2-40B4-BE49-F238E27FC236}">
                <a16:creationId xmlns:a16="http://schemas.microsoft.com/office/drawing/2014/main" id="{9398257C-552B-4F57-A9A1-D6DB868C52B0}"/>
              </a:ext>
            </a:extLst>
          </p:cNvPr>
          <p:cNvCxnSpPr>
            <a:cxnSpLocks/>
          </p:cNvCxnSpPr>
          <p:nvPr/>
        </p:nvCxnSpPr>
        <p:spPr>
          <a:xfrm flipV="1">
            <a:off x="2552700" y="2667000"/>
            <a:ext cx="0" cy="1162050"/>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7" name="Arc 16">
            <a:extLst>
              <a:ext uri="{FF2B5EF4-FFF2-40B4-BE49-F238E27FC236}">
                <a16:creationId xmlns:a16="http://schemas.microsoft.com/office/drawing/2014/main" id="{C03BE75E-C724-4A52-AF64-A2492198C1B5}"/>
              </a:ext>
            </a:extLst>
          </p:cNvPr>
          <p:cNvSpPr/>
          <p:nvPr/>
        </p:nvSpPr>
        <p:spPr>
          <a:xfrm>
            <a:off x="1066800" y="1276350"/>
            <a:ext cx="5486400" cy="2819400"/>
          </a:xfrm>
          <a:prstGeom prst="arc">
            <a:avLst>
              <a:gd name="adj1" fmla="val 21569578"/>
              <a:gd name="adj2" fmla="val 5345928"/>
            </a:avLst>
          </a:prstGeom>
          <a:ln w="76200">
            <a:solidFill>
              <a:schemeClr val="tx1"/>
            </a:solidFill>
            <a:headEnd type="triangle" w="med" len="med"/>
            <a:tailEnd type="none" w="med" len="med"/>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7" name="Rectangle 6">
            <a:extLst>
              <a:ext uri="{FF2B5EF4-FFF2-40B4-BE49-F238E27FC236}">
                <a16:creationId xmlns:a16="http://schemas.microsoft.com/office/drawing/2014/main" id="{3A0A25F7-CDA5-4E3E-8750-5270EE5BA826}"/>
              </a:ext>
            </a:extLst>
          </p:cNvPr>
          <p:cNvSpPr/>
          <p:nvPr/>
        </p:nvSpPr>
        <p:spPr>
          <a:xfrm>
            <a:off x="1257300" y="3716132"/>
            <a:ext cx="2590800" cy="723900"/>
          </a:xfrm>
          <a:prstGeom prst="rect">
            <a:avLst/>
          </a:prstGeom>
          <a:solidFill>
            <a:srgbClr val="4BC4C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HLA Clinical Decision Support functionality</a:t>
            </a:r>
          </a:p>
        </p:txBody>
      </p:sp>
      <p:sp>
        <p:nvSpPr>
          <p:cNvPr id="21" name="Rectangle 20">
            <a:extLst>
              <a:ext uri="{FF2B5EF4-FFF2-40B4-BE49-F238E27FC236}">
                <a16:creationId xmlns:a16="http://schemas.microsoft.com/office/drawing/2014/main" id="{69CA23D4-0BC4-4E19-83E8-45CC4F988270}"/>
              </a:ext>
            </a:extLst>
          </p:cNvPr>
          <p:cNvSpPr/>
          <p:nvPr/>
        </p:nvSpPr>
        <p:spPr>
          <a:xfrm rot="20335919">
            <a:off x="4355491" y="3399114"/>
            <a:ext cx="1889684" cy="369332"/>
          </a:xfrm>
          <a:prstGeom prst="rect">
            <a:avLst/>
          </a:prstGeom>
        </p:spPr>
        <p:txBody>
          <a:bodyPr wrap="none">
            <a:spAutoFit/>
          </a:bodyPr>
          <a:lstStyle/>
          <a:p>
            <a:r>
              <a:rPr lang="en-US" dirty="0"/>
              <a:t>REST web services</a:t>
            </a:r>
          </a:p>
        </p:txBody>
      </p:sp>
      <p:sp>
        <p:nvSpPr>
          <p:cNvPr id="22" name="Rectangle 21">
            <a:extLst>
              <a:ext uri="{FF2B5EF4-FFF2-40B4-BE49-F238E27FC236}">
                <a16:creationId xmlns:a16="http://schemas.microsoft.com/office/drawing/2014/main" id="{5FBA8E1B-39EF-451B-AEE1-AAFE9F7AD4A3}"/>
              </a:ext>
            </a:extLst>
          </p:cNvPr>
          <p:cNvSpPr/>
          <p:nvPr/>
        </p:nvSpPr>
        <p:spPr>
          <a:xfrm rot="16200000">
            <a:off x="1933639" y="2798509"/>
            <a:ext cx="1089273" cy="880369"/>
          </a:xfrm>
          <a:prstGeom prst="rect">
            <a:avLst/>
          </a:prstGeom>
        </p:spPr>
        <p:txBody>
          <a:bodyPr wrap="none">
            <a:spAutoFit/>
          </a:bodyPr>
          <a:lstStyle/>
          <a:p>
            <a:pPr algn="ctr">
              <a:lnSpc>
                <a:spcPct val="150000"/>
              </a:lnSpc>
            </a:pPr>
            <a:r>
              <a:rPr lang="en-US" dirty="0"/>
              <a:t>REST web</a:t>
            </a:r>
          </a:p>
          <a:p>
            <a:pPr algn="ctr">
              <a:lnSpc>
                <a:spcPct val="150000"/>
              </a:lnSpc>
            </a:pPr>
            <a:r>
              <a:rPr lang="en-US" dirty="0"/>
              <a:t>services</a:t>
            </a:r>
          </a:p>
        </p:txBody>
      </p:sp>
      <p:sp>
        <p:nvSpPr>
          <p:cNvPr id="23" name="Rectangle 22">
            <a:extLst>
              <a:ext uri="{FF2B5EF4-FFF2-40B4-BE49-F238E27FC236}">
                <a16:creationId xmlns:a16="http://schemas.microsoft.com/office/drawing/2014/main" id="{E97114AB-6A1F-4A5C-AFDA-508300FFA45D}"/>
              </a:ext>
            </a:extLst>
          </p:cNvPr>
          <p:cNvSpPr/>
          <p:nvPr/>
        </p:nvSpPr>
        <p:spPr>
          <a:xfrm>
            <a:off x="0" y="4865894"/>
            <a:ext cx="9144000" cy="276999"/>
          </a:xfrm>
          <a:prstGeom prst="rect">
            <a:avLst/>
          </a:prstGeom>
        </p:spPr>
        <p:txBody>
          <a:bodyPr wrap="square">
            <a:spAutoFit/>
          </a:bodyPr>
          <a:lstStyle/>
          <a:p>
            <a:r>
              <a:rPr lang="en-US" sz="1200" dirty="0"/>
              <a:t>FHIR = Fast Healthcare Interoperability Resource (an HL7 standard)</a:t>
            </a:r>
          </a:p>
        </p:txBody>
      </p:sp>
      <p:sp>
        <p:nvSpPr>
          <p:cNvPr id="12" name="Rectangle 11">
            <a:extLst>
              <a:ext uri="{FF2B5EF4-FFF2-40B4-BE49-F238E27FC236}">
                <a16:creationId xmlns:a16="http://schemas.microsoft.com/office/drawing/2014/main" id="{E0B6B25A-77DC-4B51-A564-DB50AA55FBE3}"/>
              </a:ext>
            </a:extLst>
          </p:cNvPr>
          <p:cNvSpPr/>
          <p:nvPr/>
        </p:nvSpPr>
        <p:spPr>
          <a:xfrm>
            <a:off x="0" y="4629150"/>
            <a:ext cx="9144000" cy="276999"/>
          </a:xfrm>
          <a:prstGeom prst="rect">
            <a:avLst/>
          </a:prstGeom>
        </p:spPr>
        <p:txBody>
          <a:bodyPr wrap="square">
            <a:spAutoFit/>
          </a:bodyPr>
          <a:lstStyle/>
          <a:p>
            <a:r>
              <a:rPr lang="en-US" sz="1200" dirty="0"/>
              <a:t>REST = </a:t>
            </a:r>
            <a:r>
              <a:rPr lang="en-US" sz="1200" dirty="0" err="1"/>
              <a:t>REpresentational</a:t>
            </a:r>
            <a:r>
              <a:rPr lang="en-US" sz="1200" dirty="0"/>
              <a:t> State Transfer</a:t>
            </a:r>
          </a:p>
        </p:txBody>
      </p:sp>
    </p:spTree>
    <p:extLst>
      <p:ext uri="{BB962C8B-B14F-4D97-AF65-F5344CB8AC3E}">
        <p14:creationId xmlns:p14="http://schemas.microsoft.com/office/powerpoint/2010/main" val="374189307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90500" y="1047750"/>
            <a:ext cx="8763000" cy="3886200"/>
          </a:xfrm>
        </p:spPr>
        <p:txBody>
          <a:bodyPr>
            <a:noAutofit/>
          </a:bodyPr>
          <a:lstStyle/>
          <a:p>
            <a:r>
              <a:rPr lang="en-US" sz="2800" dirty="0"/>
              <a:t>HEURISTIC ALGORITHM AS A REST WEB SERVICE</a:t>
            </a:r>
            <a:br>
              <a:rPr lang="en-US" sz="2800" dirty="0"/>
            </a:br>
            <a:r>
              <a:rPr lang="en-US" sz="2800" dirty="0"/>
              <a:t>EXAMPLE #2:</a:t>
            </a:r>
            <a:br>
              <a:rPr lang="en-US" sz="2800" dirty="0"/>
            </a:br>
            <a:br>
              <a:rPr lang="en-US" sz="2800" dirty="0"/>
            </a:br>
            <a:r>
              <a:rPr lang="en-US" sz="2800" dirty="0"/>
              <a:t>Electronic Compatibility Assessment using</a:t>
            </a:r>
            <a:br>
              <a:rPr lang="en-US" sz="2800" dirty="0"/>
            </a:br>
            <a:r>
              <a:rPr lang="en-US" sz="2800" dirty="0"/>
              <a:t>Epitope Registry Epitopes</a:t>
            </a:r>
            <a:br>
              <a:rPr lang="en-US" sz="2800" dirty="0"/>
            </a:br>
            <a:br>
              <a:rPr lang="en-US" sz="2800" dirty="0"/>
            </a:br>
            <a:r>
              <a:rPr lang="en-US" sz="1600" dirty="0"/>
              <a:t>(Google Cloud deployment) </a:t>
            </a:r>
            <a:r>
              <a:rPr lang="en-US" sz="2000" dirty="0"/>
              <a:t>not publicly accessible</a:t>
            </a:r>
            <a:br>
              <a:rPr lang="en-US" sz="2800" dirty="0"/>
            </a:br>
            <a:r>
              <a:rPr lang="en-US" sz="1600" dirty="0"/>
              <a:t>(source code)</a:t>
            </a:r>
            <a:r>
              <a:rPr lang="en-US" sz="2000" dirty="0"/>
              <a:t> https://github.com/ghsmith/epitopeFinder</a:t>
            </a:r>
            <a:endParaRPr lang="en-US" sz="2800" dirty="0"/>
          </a:p>
        </p:txBody>
      </p:sp>
    </p:spTree>
    <p:extLst>
      <p:ext uri="{BB962C8B-B14F-4D97-AF65-F5344CB8AC3E}">
        <p14:creationId xmlns:p14="http://schemas.microsoft.com/office/powerpoint/2010/main" val="106827072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504950"/>
            <a:ext cx="8229600" cy="3276600"/>
          </a:xfrm>
        </p:spPr>
        <p:txBody>
          <a:bodyPr>
            <a:normAutofit/>
          </a:bodyPr>
          <a:lstStyle/>
          <a:p>
            <a:r>
              <a:rPr lang="en-US" sz="2400" dirty="0"/>
              <a:t>HLA antibodies are specific for epitopes of HLA molecules</a:t>
            </a:r>
          </a:p>
          <a:p>
            <a:r>
              <a:rPr lang="en-US" sz="2400" dirty="0"/>
              <a:t>The International Registry of Antibody-Defined HLA Epitopes (Epitope Registry) curates a list of consensus HLA epitopes [1]</a:t>
            </a:r>
          </a:p>
          <a:p>
            <a:r>
              <a:rPr lang="en-US" sz="2400" dirty="0"/>
              <a:t>The Epitope Registry exposes their epitope database via a HTML web application that includes a sophisticated filtering mechanism for returning mismatched epitopes</a:t>
            </a:r>
          </a:p>
          <a:p>
            <a:r>
              <a:rPr lang="en-US" sz="2400" dirty="0"/>
              <a:t>Inferring antibody specificity for a particular epitope from a panel of single antigen bead results is cognitively challenging</a:t>
            </a:r>
          </a:p>
        </p:txBody>
      </p:sp>
      <p:sp>
        <p:nvSpPr>
          <p:cNvPr id="3" name="Title 2">
            <a:extLst>
              <a:ext uri="{FF2B5EF4-FFF2-40B4-BE49-F238E27FC236}">
                <a16:creationId xmlns:a16="http://schemas.microsoft.com/office/drawing/2014/main" id="{FB4C6C0D-CDA1-43E3-8CDA-F4D3F58AC9C7}"/>
              </a:ext>
            </a:extLst>
          </p:cNvPr>
          <p:cNvSpPr>
            <a:spLocks noGrp="1"/>
          </p:cNvSpPr>
          <p:nvPr>
            <p:ph type="title" idx="4294967295"/>
          </p:nvPr>
        </p:nvSpPr>
        <p:spPr>
          <a:xfrm>
            <a:off x="628650" y="895350"/>
            <a:ext cx="7886700" cy="495907"/>
          </a:xfrm>
          <a:prstGeom prst="rect">
            <a:avLst/>
          </a:prstGeom>
        </p:spPr>
        <p:txBody>
          <a:bodyPr/>
          <a:lstStyle/>
          <a:p>
            <a:r>
              <a:rPr lang="en-US" sz="3200" dirty="0"/>
              <a:t>Epitope Background</a:t>
            </a:r>
          </a:p>
        </p:txBody>
      </p:sp>
      <p:sp>
        <p:nvSpPr>
          <p:cNvPr id="5" name="Rectangle 4">
            <a:extLst>
              <a:ext uri="{FF2B5EF4-FFF2-40B4-BE49-F238E27FC236}">
                <a16:creationId xmlns:a16="http://schemas.microsoft.com/office/drawing/2014/main" id="{A9FCFBCE-B61B-4D10-9C81-D349C0A7F93E}"/>
              </a:ext>
            </a:extLst>
          </p:cNvPr>
          <p:cNvSpPr/>
          <p:nvPr/>
        </p:nvSpPr>
        <p:spPr>
          <a:xfrm>
            <a:off x="0" y="4664410"/>
            <a:ext cx="9144000" cy="461665"/>
          </a:xfrm>
          <a:prstGeom prst="rect">
            <a:avLst/>
          </a:prstGeom>
        </p:spPr>
        <p:txBody>
          <a:bodyPr wrap="square">
            <a:spAutoFit/>
          </a:bodyPr>
          <a:lstStyle/>
          <a:p>
            <a:r>
              <a:rPr lang="en-US" sz="1200" dirty="0"/>
              <a:t>[1] </a:t>
            </a:r>
            <a:r>
              <a:rPr lang="en-US" sz="1200" dirty="0" err="1"/>
              <a:t>Duquesnoy</a:t>
            </a:r>
            <a:r>
              <a:rPr lang="en-US" sz="1200" dirty="0"/>
              <a:t>, R. J., </a:t>
            </a:r>
            <a:r>
              <a:rPr lang="en-US" sz="1200" dirty="0" err="1"/>
              <a:t>Marrari</a:t>
            </a:r>
            <a:r>
              <a:rPr lang="en-US" sz="1200" dirty="0"/>
              <a:t>, M., Mulder, A., L. C. D. Da Mata Sousa, Silva, A. S., &amp; Monte, S. J. (2014). First report on the antibody verification of HLA-ABC epitopes recorded in the website-based HLA Epitope Registry. Tissue Antigens, 83(6), 391-400.</a:t>
            </a:r>
          </a:p>
        </p:txBody>
      </p:sp>
    </p:spTree>
    <p:extLst>
      <p:ext uri="{BB962C8B-B14F-4D97-AF65-F5344CB8AC3E}">
        <p14:creationId xmlns:p14="http://schemas.microsoft.com/office/powerpoint/2010/main" val="219376117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459F511-2913-4E3A-A061-778F492424D6}"/>
              </a:ext>
            </a:extLst>
          </p:cNvPr>
          <p:cNvPicPr>
            <a:picLocks noChangeAspect="1"/>
          </p:cNvPicPr>
          <p:nvPr/>
        </p:nvPicPr>
        <p:blipFill>
          <a:blip r:embed="rId3"/>
          <a:stretch>
            <a:fillRect/>
          </a:stretch>
        </p:blipFill>
        <p:spPr>
          <a:xfrm>
            <a:off x="2209800" y="1323955"/>
            <a:ext cx="4719430" cy="3333750"/>
          </a:xfrm>
          <a:prstGeom prst="rect">
            <a:avLst/>
          </a:prstGeom>
        </p:spPr>
      </p:pic>
      <p:sp>
        <p:nvSpPr>
          <p:cNvPr id="3" name="Title 2">
            <a:extLst>
              <a:ext uri="{FF2B5EF4-FFF2-40B4-BE49-F238E27FC236}">
                <a16:creationId xmlns:a16="http://schemas.microsoft.com/office/drawing/2014/main" id="{FB4C6C0D-CDA1-43E3-8CDA-F4D3F58AC9C7}"/>
              </a:ext>
            </a:extLst>
          </p:cNvPr>
          <p:cNvSpPr>
            <a:spLocks noGrp="1"/>
          </p:cNvSpPr>
          <p:nvPr>
            <p:ph type="title" idx="4294967295"/>
          </p:nvPr>
        </p:nvSpPr>
        <p:spPr>
          <a:xfrm>
            <a:off x="628650" y="895350"/>
            <a:ext cx="7886700" cy="495907"/>
          </a:xfrm>
          <a:prstGeom prst="rect">
            <a:avLst/>
          </a:prstGeom>
        </p:spPr>
        <p:txBody>
          <a:bodyPr/>
          <a:lstStyle/>
          <a:p>
            <a:r>
              <a:rPr lang="en-US" sz="3200" dirty="0"/>
              <a:t>Epitope Background</a:t>
            </a:r>
          </a:p>
        </p:txBody>
      </p:sp>
      <p:sp>
        <p:nvSpPr>
          <p:cNvPr id="5" name="Rectangle 4">
            <a:extLst>
              <a:ext uri="{FF2B5EF4-FFF2-40B4-BE49-F238E27FC236}">
                <a16:creationId xmlns:a16="http://schemas.microsoft.com/office/drawing/2014/main" id="{A9FCFBCE-B61B-4D10-9C81-D349C0A7F93E}"/>
              </a:ext>
            </a:extLst>
          </p:cNvPr>
          <p:cNvSpPr/>
          <p:nvPr/>
        </p:nvSpPr>
        <p:spPr>
          <a:xfrm>
            <a:off x="0" y="4675122"/>
            <a:ext cx="9144000" cy="461665"/>
          </a:xfrm>
          <a:prstGeom prst="rect">
            <a:avLst/>
          </a:prstGeom>
        </p:spPr>
        <p:txBody>
          <a:bodyPr wrap="square">
            <a:spAutoFit/>
          </a:bodyPr>
          <a:lstStyle/>
          <a:p>
            <a:r>
              <a:rPr lang="en-US" sz="1200" dirty="0" err="1"/>
              <a:t>Sypek</a:t>
            </a:r>
            <a:r>
              <a:rPr lang="en-US" sz="1200" dirty="0"/>
              <a:t>, M., </a:t>
            </a:r>
            <a:r>
              <a:rPr lang="en-US" sz="1200" dirty="0" err="1"/>
              <a:t>Kausman</a:t>
            </a:r>
            <a:r>
              <a:rPr lang="en-US" sz="1200" dirty="0"/>
              <a:t>, J., Holt, S., &amp; Hughes, P. (2018). HLA Epitope Matching in Kidney Transplantation: An Overview for the General Nephrologist. American Journal of Kidney Diseases, 71(5), 720-731.</a:t>
            </a:r>
          </a:p>
        </p:txBody>
      </p:sp>
    </p:spTree>
    <p:extLst>
      <p:ext uri="{BB962C8B-B14F-4D97-AF65-F5344CB8AC3E}">
        <p14:creationId xmlns:p14="http://schemas.microsoft.com/office/powerpoint/2010/main" val="145926712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B4C6C0D-CDA1-43E3-8CDA-F4D3F58AC9C7}"/>
              </a:ext>
            </a:extLst>
          </p:cNvPr>
          <p:cNvSpPr>
            <a:spLocks noGrp="1"/>
          </p:cNvSpPr>
          <p:nvPr>
            <p:ph type="title" idx="4294967295"/>
          </p:nvPr>
        </p:nvSpPr>
        <p:spPr>
          <a:xfrm>
            <a:off x="628650" y="895350"/>
            <a:ext cx="7886700" cy="495907"/>
          </a:xfrm>
          <a:prstGeom prst="rect">
            <a:avLst/>
          </a:prstGeom>
        </p:spPr>
        <p:txBody>
          <a:bodyPr/>
          <a:lstStyle/>
          <a:p>
            <a:r>
              <a:rPr lang="en-US" sz="2800" dirty="0"/>
              <a:t>Sophisticated Filtering for Mismatched Epitopes</a:t>
            </a:r>
          </a:p>
        </p:txBody>
      </p:sp>
      <p:sp>
        <p:nvSpPr>
          <p:cNvPr id="5" name="Rectangle 4">
            <a:extLst>
              <a:ext uri="{FF2B5EF4-FFF2-40B4-BE49-F238E27FC236}">
                <a16:creationId xmlns:a16="http://schemas.microsoft.com/office/drawing/2014/main" id="{A9FCFBCE-B61B-4D10-9C81-D349C0A7F93E}"/>
              </a:ext>
            </a:extLst>
          </p:cNvPr>
          <p:cNvSpPr/>
          <p:nvPr/>
        </p:nvSpPr>
        <p:spPr>
          <a:xfrm>
            <a:off x="0" y="4866501"/>
            <a:ext cx="9144000" cy="276999"/>
          </a:xfrm>
          <a:prstGeom prst="rect">
            <a:avLst/>
          </a:prstGeom>
        </p:spPr>
        <p:txBody>
          <a:bodyPr wrap="square">
            <a:spAutoFit/>
          </a:bodyPr>
          <a:lstStyle/>
          <a:p>
            <a:r>
              <a:rPr lang="en-US" sz="1200" dirty="0"/>
              <a:t>[1] http://www.epregistry.com.br/index/databases/database/ABC</a:t>
            </a:r>
          </a:p>
        </p:txBody>
      </p:sp>
      <p:pic>
        <p:nvPicPr>
          <p:cNvPr id="8" name="Picture 7">
            <a:extLst>
              <a:ext uri="{FF2B5EF4-FFF2-40B4-BE49-F238E27FC236}">
                <a16:creationId xmlns:a16="http://schemas.microsoft.com/office/drawing/2014/main" id="{3A7CB39D-172D-4942-B75D-A86795521D06}"/>
              </a:ext>
            </a:extLst>
          </p:cNvPr>
          <p:cNvPicPr>
            <a:picLocks noChangeAspect="1"/>
          </p:cNvPicPr>
          <p:nvPr/>
        </p:nvPicPr>
        <p:blipFill>
          <a:blip r:embed="rId3"/>
          <a:stretch>
            <a:fillRect/>
          </a:stretch>
        </p:blipFill>
        <p:spPr>
          <a:xfrm>
            <a:off x="1311639" y="1504950"/>
            <a:ext cx="6520721" cy="3048000"/>
          </a:xfrm>
          <a:prstGeom prst="rect">
            <a:avLst/>
          </a:prstGeom>
        </p:spPr>
      </p:pic>
      <p:sp>
        <p:nvSpPr>
          <p:cNvPr id="9" name="Arrow: Right 8">
            <a:extLst>
              <a:ext uri="{FF2B5EF4-FFF2-40B4-BE49-F238E27FC236}">
                <a16:creationId xmlns:a16="http://schemas.microsoft.com/office/drawing/2014/main" id="{9A8EB219-9E1A-46F5-9BD1-AA28D3B5E42C}"/>
              </a:ext>
            </a:extLst>
          </p:cNvPr>
          <p:cNvSpPr/>
          <p:nvPr/>
        </p:nvSpPr>
        <p:spPr>
          <a:xfrm>
            <a:off x="533400" y="2886563"/>
            <a:ext cx="978408" cy="484632"/>
          </a:xfrm>
          <a:prstGeom prst="rightArrow">
            <a:avLst/>
          </a:prstGeom>
          <a:solidFill>
            <a:srgbClr val="41BCB9"/>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7914736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C603ACBE-1FDA-4237-8701-1F3EE9C7BA75}"/>
              </a:ext>
            </a:extLst>
          </p:cNvPr>
          <p:cNvSpPr/>
          <p:nvPr/>
        </p:nvSpPr>
        <p:spPr>
          <a:xfrm>
            <a:off x="1276350" y="2857500"/>
            <a:ext cx="2819400" cy="1447800"/>
          </a:xfrm>
          <a:prstGeom prst="ellipse">
            <a:avLst/>
          </a:prstGeom>
          <a:solidFill>
            <a:srgbClr val="92D050">
              <a:alpha val="25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Bead #2 Epitopes</a:t>
            </a:r>
          </a:p>
        </p:txBody>
      </p:sp>
      <p:sp>
        <p:nvSpPr>
          <p:cNvPr id="10" name="Oval 9">
            <a:extLst>
              <a:ext uri="{FF2B5EF4-FFF2-40B4-BE49-F238E27FC236}">
                <a16:creationId xmlns:a16="http://schemas.microsoft.com/office/drawing/2014/main" id="{04277B0A-85B3-40BF-948A-0AABE31B6AF2}"/>
              </a:ext>
            </a:extLst>
          </p:cNvPr>
          <p:cNvSpPr/>
          <p:nvPr/>
        </p:nvSpPr>
        <p:spPr>
          <a:xfrm>
            <a:off x="2771777" y="2057400"/>
            <a:ext cx="2819400" cy="1447800"/>
          </a:xfrm>
          <a:prstGeom prst="ellipse">
            <a:avLst/>
          </a:prstGeom>
          <a:solidFill>
            <a:srgbClr val="92D050">
              <a:alpha val="25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Bead #3 Epitopes</a:t>
            </a:r>
          </a:p>
        </p:txBody>
      </p:sp>
      <p:sp>
        <p:nvSpPr>
          <p:cNvPr id="11" name="Oval 10">
            <a:extLst>
              <a:ext uri="{FF2B5EF4-FFF2-40B4-BE49-F238E27FC236}">
                <a16:creationId xmlns:a16="http://schemas.microsoft.com/office/drawing/2014/main" id="{0970E3D6-D9E0-48DE-B72A-FDCB1F84642F}"/>
              </a:ext>
            </a:extLst>
          </p:cNvPr>
          <p:cNvSpPr/>
          <p:nvPr/>
        </p:nvSpPr>
        <p:spPr>
          <a:xfrm>
            <a:off x="914400" y="2114550"/>
            <a:ext cx="2819400" cy="1447800"/>
          </a:xfrm>
          <a:prstGeom prst="ellipse">
            <a:avLst/>
          </a:prstGeom>
          <a:solidFill>
            <a:srgbClr val="92D050">
              <a:alpha val="25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Bead #1 Epitopes</a:t>
            </a:r>
          </a:p>
        </p:txBody>
      </p:sp>
      <p:sp>
        <p:nvSpPr>
          <p:cNvPr id="12" name="Oval 11">
            <a:extLst>
              <a:ext uri="{FF2B5EF4-FFF2-40B4-BE49-F238E27FC236}">
                <a16:creationId xmlns:a16="http://schemas.microsoft.com/office/drawing/2014/main" id="{E91EF685-1DF8-48C2-8969-E0F567076B93}"/>
              </a:ext>
            </a:extLst>
          </p:cNvPr>
          <p:cNvSpPr/>
          <p:nvPr/>
        </p:nvSpPr>
        <p:spPr>
          <a:xfrm>
            <a:off x="4419600" y="2800350"/>
            <a:ext cx="2819400" cy="1447800"/>
          </a:xfrm>
          <a:prstGeom prst="ellipse">
            <a:avLst/>
          </a:prstGeom>
          <a:solidFill>
            <a:srgbClr val="FF0000">
              <a:alpha val="25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Bead #4 Epitopes</a:t>
            </a:r>
          </a:p>
        </p:txBody>
      </p:sp>
      <p:sp>
        <p:nvSpPr>
          <p:cNvPr id="13" name="Oval 12">
            <a:extLst>
              <a:ext uri="{FF2B5EF4-FFF2-40B4-BE49-F238E27FC236}">
                <a16:creationId xmlns:a16="http://schemas.microsoft.com/office/drawing/2014/main" id="{C91625BC-5D9D-4121-9A9A-C38952AE228B}"/>
              </a:ext>
            </a:extLst>
          </p:cNvPr>
          <p:cNvSpPr/>
          <p:nvPr/>
        </p:nvSpPr>
        <p:spPr>
          <a:xfrm>
            <a:off x="5029200" y="1866900"/>
            <a:ext cx="2819400" cy="1447800"/>
          </a:xfrm>
          <a:prstGeom prst="ellipse">
            <a:avLst/>
          </a:prstGeom>
          <a:solidFill>
            <a:srgbClr val="FF0000">
              <a:alpha val="25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Bead #5 Epitopes</a:t>
            </a:r>
          </a:p>
        </p:txBody>
      </p:sp>
      <p:sp>
        <p:nvSpPr>
          <p:cNvPr id="4" name="Oval 3">
            <a:extLst>
              <a:ext uri="{FF2B5EF4-FFF2-40B4-BE49-F238E27FC236}">
                <a16:creationId xmlns:a16="http://schemas.microsoft.com/office/drawing/2014/main" id="{82D20C40-6C9C-4A5F-A3DE-8B9E3953480A}"/>
              </a:ext>
            </a:extLst>
          </p:cNvPr>
          <p:cNvSpPr/>
          <p:nvPr/>
        </p:nvSpPr>
        <p:spPr>
          <a:xfrm>
            <a:off x="3130550" y="2959100"/>
            <a:ext cx="349250" cy="342900"/>
          </a:xfrm>
          <a:prstGeom prst="ellipse">
            <a:avLst/>
          </a:prstGeom>
          <a:no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E</a:t>
            </a:r>
          </a:p>
        </p:txBody>
      </p:sp>
      <p:sp>
        <p:nvSpPr>
          <p:cNvPr id="16" name="Rectangle 15">
            <a:extLst>
              <a:ext uri="{FF2B5EF4-FFF2-40B4-BE49-F238E27FC236}">
                <a16:creationId xmlns:a16="http://schemas.microsoft.com/office/drawing/2014/main" id="{EFF828E8-A0BC-4465-997A-25869F31CD65}"/>
              </a:ext>
            </a:extLst>
          </p:cNvPr>
          <p:cNvSpPr/>
          <p:nvPr/>
        </p:nvSpPr>
        <p:spPr>
          <a:xfrm>
            <a:off x="2478799" y="1428750"/>
            <a:ext cx="4186402" cy="369332"/>
          </a:xfrm>
          <a:prstGeom prst="rect">
            <a:avLst/>
          </a:prstGeom>
        </p:spPr>
        <p:txBody>
          <a:bodyPr wrap="none">
            <a:spAutoFit/>
          </a:bodyPr>
          <a:lstStyle/>
          <a:p>
            <a:r>
              <a:rPr lang="en-US" dirty="0"/>
              <a:t>Notional 5-bead Single Antigen Bead Panel</a:t>
            </a:r>
          </a:p>
        </p:txBody>
      </p:sp>
      <p:sp>
        <p:nvSpPr>
          <p:cNvPr id="17" name="Oval 16">
            <a:extLst>
              <a:ext uri="{FF2B5EF4-FFF2-40B4-BE49-F238E27FC236}">
                <a16:creationId xmlns:a16="http://schemas.microsoft.com/office/drawing/2014/main" id="{1A7B2AF1-F1C7-40B8-B5B5-8D12CA534BF5}"/>
              </a:ext>
            </a:extLst>
          </p:cNvPr>
          <p:cNvSpPr/>
          <p:nvPr/>
        </p:nvSpPr>
        <p:spPr>
          <a:xfrm>
            <a:off x="187034" y="994119"/>
            <a:ext cx="457200" cy="304800"/>
          </a:xfrm>
          <a:prstGeom prst="ellipse">
            <a:avLst/>
          </a:prstGeom>
          <a:solidFill>
            <a:srgbClr val="92D050">
              <a:alpha val="25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8" name="Oval 17">
            <a:extLst>
              <a:ext uri="{FF2B5EF4-FFF2-40B4-BE49-F238E27FC236}">
                <a16:creationId xmlns:a16="http://schemas.microsoft.com/office/drawing/2014/main" id="{0122AD8D-BBB5-4B03-B691-A670F6DC5D95}"/>
              </a:ext>
            </a:extLst>
          </p:cNvPr>
          <p:cNvSpPr/>
          <p:nvPr/>
        </p:nvSpPr>
        <p:spPr>
          <a:xfrm>
            <a:off x="187034" y="1332126"/>
            <a:ext cx="457200" cy="304800"/>
          </a:xfrm>
          <a:prstGeom prst="ellipse">
            <a:avLst/>
          </a:prstGeom>
          <a:solidFill>
            <a:srgbClr val="FF0000">
              <a:alpha val="25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9" name="Rectangle 18">
            <a:extLst>
              <a:ext uri="{FF2B5EF4-FFF2-40B4-BE49-F238E27FC236}">
                <a16:creationId xmlns:a16="http://schemas.microsoft.com/office/drawing/2014/main" id="{CE39E808-629E-4E13-B1EA-D923AE7F6578}"/>
              </a:ext>
            </a:extLst>
          </p:cNvPr>
          <p:cNvSpPr/>
          <p:nvPr/>
        </p:nvSpPr>
        <p:spPr>
          <a:xfrm>
            <a:off x="631544" y="1013956"/>
            <a:ext cx="1293816" cy="307777"/>
          </a:xfrm>
          <a:prstGeom prst="rect">
            <a:avLst/>
          </a:prstGeom>
        </p:spPr>
        <p:txBody>
          <a:bodyPr wrap="none">
            <a:spAutoFit/>
          </a:bodyPr>
          <a:lstStyle/>
          <a:p>
            <a:r>
              <a:rPr lang="en-US" sz="1400" dirty="0"/>
              <a:t>= positive bead</a:t>
            </a:r>
          </a:p>
        </p:txBody>
      </p:sp>
      <p:sp>
        <p:nvSpPr>
          <p:cNvPr id="20" name="Rectangle 19">
            <a:extLst>
              <a:ext uri="{FF2B5EF4-FFF2-40B4-BE49-F238E27FC236}">
                <a16:creationId xmlns:a16="http://schemas.microsoft.com/office/drawing/2014/main" id="{7D98DCAD-CEFF-41CA-827B-BA9A12F5A699}"/>
              </a:ext>
            </a:extLst>
          </p:cNvPr>
          <p:cNvSpPr/>
          <p:nvPr/>
        </p:nvSpPr>
        <p:spPr>
          <a:xfrm>
            <a:off x="637884" y="1305694"/>
            <a:ext cx="1343316" cy="307777"/>
          </a:xfrm>
          <a:prstGeom prst="rect">
            <a:avLst/>
          </a:prstGeom>
        </p:spPr>
        <p:txBody>
          <a:bodyPr wrap="none">
            <a:spAutoFit/>
          </a:bodyPr>
          <a:lstStyle/>
          <a:p>
            <a:r>
              <a:rPr lang="en-US" sz="1400" dirty="0"/>
              <a:t>= negative bead</a:t>
            </a:r>
          </a:p>
        </p:txBody>
      </p:sp>
      <p:sp>
        <p:nvSpPr>
          <p:cNvPr id="21" name="Rectangle 20">
            <a:extLst>
              <a:ext uri="{FF2B5EF4-FFF2-40B4-BE49-F238E27FC236}">
                <a16:creationId xmlns:a16="http://schemas.microsoft.com/office/drawing/2014/main" id="{82669FBA-0377-4DD8-82C8-0185AD3D66F4}"/>
              </a:ext>
            </a:extLst>
          </p:cNvPr>
          <p:cNvSpPr/>
          <p:nvPr/>
        </p:nvSpPr>
        <p:spPr>
          <a:xfrm>
            <a:off x="0" y="4440019"/>
            <a:ext cx="9144000" cy="646331"/>
          </a:xfrm>
          <a:prstGeom prst="rect">
            <a:avLst/>
          </a:prstGeom>
        </p:spPr>
        <p:txBody>
          <a:bodyPr wrap="square">
            <a:spAutoFit/>
          </a:bodyPr>
          <a:lstStyle/>
          <a:p>
            <a:r>
              <a:rPr lang="en-US" dirty="0"/>
              <a:t>The presence of an antibody specific for epitope "E" is inferred because all of the beads with epitope "E" are positive (and all of the beads without epitope "E" are negative).</a:t>
            </a:r>
          </a:p>
        </p:txBody>
      </p:sp>
      <p:cxnSp>
        <p:nvCxnSpPr>
          <p:cNvPr id="23" name="Straight Arrow Connector 22">
            <a:extLst>
              <a:ext uri="{FF2B5EF4-FFF2-40B4-BE49-F238E27FC236}">
                <a16:creationId xmlns:a16="http://schemas.microsoft.com/office/drawing/2014/main" id="{59A9666A-C3E7-4625-AE61-E3CD2D5FC4A5}"/>
              </a:ext>
            </a:extLst>
          </p:cNvPr>
          <p:cNvCxnSpPr>
            <a:cxnSpLocks/>
          </p:cNvCxnSpPr>
          <p:nvPr/>
        </p:nvCxnSpPr>
        <p:spPr>
          <a:xfrm flipH="1" flipV="1">
            <a:off x="3352800" y="3288514"/>
            <a:ext cx="457546" cy="1188236"/>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5" name="Oval 24">
            <a:extLst>
              <a:ext uri="{FF2B5EF4-FFF2-40B4-BE49-F238E27FC236}">
                <a16:creationId xmlns:a16="http://schemas.microsoft.com/office/drawing/2014/main" id="{39BF8603-A1C5-4D58-8028-23FCB85C334C}"/>
              </a:ext>
            </a:extLst>
          </p:cNvPr>
          <p:cNvSpPr/>
          <p:nvPr/>
        </p:nvSpPr>
        <p:spPr>
          <a:xfrm>
            <a:off x="1500189" y="2263091"/>
            <a:ext cx="349250" cy="342900"/>
          </a:xfrm>
          <a:prstGeom prst="ellipse">
            <a:avLst/>
          </a:prstGeom>
          <a:no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A</a:t>
            </a:r>
          </a:p>
        </p:txBody>
      </p:sp>
      <p:sp>
        <p:nvSpPr>
          <p:cNvPr id="26" name="Oval 25">
            <a:extLst>
              <a:ext uri="{FF2B5EF4-FFF2-40B4-BE49-F238E27FC236}">
                <a16:creationId xmlns:a16="http://schemas.microsoft.com/office/drawing/2014/main" id="{8795E905-3390-413B-935F-A4C7BCC43011}"/>
              </a:ext>
            </a:extLst>
          </p:cNvPr>
          <p:cNvSpPr/>
          <p:nvPr/>
        </p:nvSpPr>
        <p:spPr>
          <a:xfrm>
            <a:off x="2068516" y="3012729"/>
            <a:ext cx="349250" cy="342900"/>
          </a:xfrm>
          <a:prstGeom prst="ellipse">
            <a:avLst/>
          </a:prstGeom>
          <a:no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B</a:t>
            </a:r>
          </a:p>
        </p:txBody>
      </p:sp>
      <p:sp>
        <p:nvSpPr>
          <p:cNvPr id="27" name="Oval 26">
            <a:extLst>
              <a:ext uri="{FF2B5EF4-FFF2-40B4-BE49-F238E27FC236}">
                <a16:creationId xmlns:a16="http://schemas.microsoft.com/office/drawing/2014/main" id="{110D0339-7AD6-4D12-B774-CA9FAA8A5F70}"/>
              </a:ext>
            </a:extLst>
          </p:cNvPr>
          <p:cNvSpPr/>
          <p:nvPr/>
        </p:nvSpPr>
        <p:spPr>
          <a:xfrm>
            <a:off x="4603750" y="2190750"/>
            <a:ext cx="349250" cy="342900"/>
          </a:xfrm>
          <a:prstGeom prst="ellipse">
            <a:avLst/>
          </a:prstGeom>
          <a:no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C</a:t>
            </a:r>
          </a:p>
        </p:txBody>
      </p:sp>
      <p:sp>
        <p:nvSpPr>
          <p:cNvPr id="28" name="Oval 27">
            <a:extLst>
              <a:ext uri="{FF2B5EF4-FFF2-40B4-BE49-F238E27FC236}">
                <a16:creationId xmlns:a16="http://schemas.microsoft.com/office/drawing/2014/main" id="{63FB4BA6-EC89-4AEA-9022-7F82ABC8BAEB}"/>
              </a:ext>
            </a:extLst>
          </p:cNvPr>
          <p:cNvSpPr/>
          <p:nvPr/>
        </p:nvSpPr>
        <p:spPr>
          <a:xfrm>
            <a:off x="6154739" y="3705909"/>
            <a:ext cx="349250" cy="342900"/>
          </a:xfrm>
          <a:prstGeom prst="ellipse">
            <a:avLst/>
          </a:prstGeom>
          <a:no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D</a:t>
            </a:r>
          </a:p>
        </p:txBody>
      </p:sp>
      <p:sp>
        <p:nvSpPr>
          <p:cNvPr id="29" name="Oval 28">
            <a:extLst>
              <a:ext uri="{FF2B5EF4-FFF2-40B4-BE49-F238E27FC236}">
                <a16:creationId xmlns:a16="http://schemas.microsoft.com/office/drawing/2014/main" id="{9A6EFB24-089D-432A-A43A-50F9B2D9B9EC}"/>
              </a:ext>
            </a:extLst>
          </p:cNvPr>
          <p:cNvSpPr/>
          <p:nvPr/>
        </p:nvSpPr>
        <p:spPr>
          <a:xfrm>
            <a:off x="298159" y="1686694"/>
            <a:ext cx="247640" cy="243137"/>
          </a:xfrm>
          <a:prstGeom prst="ellipse">
            <a:avLst/>
          </a:prstGeom>
          <a:no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X</a:t>
            </a:r>
          </a:p>
        </p:txBody>
      </p:sp>
      <p:sp>
        <p:nvSpPr>
          <p:cNvPr id="30" name="Rectangle 29">
            <a:extLst>
              <a:ext uri="{FF2B5EF4-FFF2-40B4-BE49-F238E27FC236}">
                <a16:creationId xmlns:a16="http://schemas.microsoft.com/office/drawing/2014/main" id="{394008FB-225C-4AB8-8576-085CF6F9C0D0}"/>
              </a:ext>
            </a:extLst>
          </p:cNvPr>
          <p:cNvSpPr/>
          <p:nvPr/>
        </p:nvSpPr>
        <p:spPr>
          <a:xfrm>
            <a:off x="637884" y="1654373"/>
            <a:ext cx="1208088" cy="307777"/>
          </a:xfrm>
          <a:prstGeom prst="rect">
            <a:avLst/>
          </a:prstGeom>
        </p:spPr>
        <p:txBody>
          <a:bodyPr wrap="none">
            <a:spAutoFit/>
          </a:bodyPr>
          <a:lstStyle/>
          <a:p>
            <a:r>
              <a:rPr lang="en-US" sz="1400" dirty="0"/>
              <a:t>= rep. epitope</a:t>
            </a:r>
          </a:p>
        </p:txBody>
      </p:sp>
      <p:sp>
        <p:nvSpPr>
          <p:cNvPr id="3" name="Title 2">
            <a:extLst>
              <a:ext uri="{FF2B5EF4-FFF2-40B4-BE49-F238E27FC236}">
                <a16:creationId xmlns:a16="http://schemas.microsoft.com/office/drawing/2014/main" id="{5826125E-267D-45BD-8631-33B75CF0D478}"/>
              </a:ext>
            </a:extLst>
          </p:cNvPr>
          <p:cNvSpPr>
            <a:spLocks noGrp="1"/>
          </p:cNvSpPr>
          <p:nvPr>
            <p:ph type="title" idx="4294967295"/>
          </p:nvPr>
        </p:nvSpPr>
        <p:spPr>
          <a:xfrm>
            <a:off x="628650" y="815975"/>
            <a:ext cx="7886700" cy="993775"/>
          </a:xfrm>
          <a:prstGeom prst="rect">
            <a:avLst/>
          </a:prstGeom>
        </p:spPr>
        <p:txBody>
          <a:bodyPr/>
          <a:lstStyle/>
          <a:p>
            <a:r>
              <a:rPr lang="en-US" sz="3600" dirty="0"/>
              <a:t>Epitope Heuristic</a:t>
            </a:r>
            <a:r>
              <a:rPr lang="en-US" sz="3600" baseline="0" dirty="0"/>
              <a:t> Example</a:t>
            </a:r>
            <a:endParaRPr lang="en-US" sz="3600" dirty="0"/>
          </a:p>
        </p:txBody>
      </p:sp>
    </p:spTree>
    <p:extLst>
      <p:ext uri="{BB962C8B-B14F-4D97-AF65-F5344CB8AC3E}">
        <p14:creationId xmlns:p14="http://schemas.microsoft.com/office/powerpoint/2010/main" val="44391480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504950"/>
            <a:ext cx="8229600" cy="3276600"/>
          </a:xfrm>
        </p:spPr>
        <p:txBody>
          <a:bodyPr>
            <a:normAutofit/>
          </a:bodyPr>
          <a:lstStyle/>
          <a:p>
            <a:pPr marL="0" indent="0">
              <a:buNone/>
            </a:pPr>
            <a:r>
              <a:rPr lang="en-US" sz="2400" dirty="0"/>
              <a:t>Infer the presence of an antibody specific for an epitope if…</a:t>
            </a:r>
          </a:p>
          <a:p>
            <a:r>
              <a:rPr lang="en-US" sz="2400" dirty="0"/>
              <a:t>all single antigen beads with a particular epitope are positive</a:t>
            </a:r>
          </a:p>
          <a:p>
            <a:pPr marL="0" indent="0">
              <a:buNone/>
            </a:pPr>
            <a:r>
              <a:rPr lang="en-US" sz="2400" dirty="0"/>
              <a:t>-AND-</a:t>
            </a:r>
          </a:p>
          <a:p>
            <a:r>
              <a:rPr lang="en-US" sz="2400" dirty="0"/>
              <a:t>all single antigen beads without the epitope are negative</a:t>
            </a:r>
          </a:p>
        </p:txBody>
      </p:sp>
      <p:sp>
        <p:nvSpPr>
          <p:cNvPr id="3" name="Title 2">
            <a:extLst>
              <a:ext uri="{FF2B5EF4-FFF2-40B4-BE49-F238E27FC236}">
                <a16:creationId xmlns:a16="http://schemas.microsoft.com/office/drawing/2014/main" id="{FB4C6C0D-CDA1-43E3-8CDA-F4D3F58AC9C7}"/>
              </a:ext>
            </a:extLst>
          </p:cNvPr>
          <p:cNvSpPr>
            <a:spLocks noGrp="1"/>
          </p:cNvSpPr>
          <p:nvPr>
            <p:ph type="title" idx="4294967295"/>
          </p:nvPr>
        </p:nvSpPr>
        <p:spPr>
          <a:xfrm>
            <a:off x="628650" y="895350"/>
            <a:ext cx="7886700" cy="495907"/>
          </a:xfrm>
          <a:prstGeom prst="rect">
            <a:avLst/>
          </a:prstGeom>
        </p:spPr>
        <p:txBody>
          <a:bodyPr/>
          <a:lstStyle/>
          <a:p>
            <a:r>
              <a:rPr lang="en-US" sz="3200" dirty="0"/>
              <a:t>Epitope Heuristic</a:t>
            </a:r>
          </a:p>
        </p:txBody>
      </p:sp>
    </p:spTree>
    <p:extLst>
      <p:ext uri="{BB962C8B-B14F-4D97-AF65-F5344CB8AC3E}">
        <p14:creationId xmlns:p14="http://schemas.microsoft.com/office/powerpoint/2010/main" val="422338142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C603ACBE-1FDA-4237-8701-1F3EE9C7BA75}"/>
              </a:ext>
            </a:extLst>
          </p:cNvPr>
          <p:cNvSpPr/>
          <p:nvPr/>
        </p:nvSpPr>
        <p:spPr>
          <a:xfrm>
            <a:off x="1276350" y="2857500"/>
            <a:ext cx="2819400" cy="1447800"/>
          </a:xfrm>
          <a:prstGeom prst="ellipse">
            <a:avLst/>
          </a:prstGeom>
          <a:solidFill>
            <a:srgbClr val="92D050">
              <a:alpha val="25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Bead #2 Epitopes</a:t>
            </a:r>
          </a:p>
        </p:txBody>
      </p:sp>
      <p:sp>
        <p:nvSpPr>
          <p:cNvPr id="10" name="Oval 9">
            <a:extLst>
              <a:ext uri="{FF2B5EF4-FFF2-40B4-BE49-F238E27FC236}">
                <a16:creationId xmlns:a16="http://schemas.microsoft.com/office/drawing/2014/main" id="{04277B0A-85B3-40BF-948A-0AABE31B6AF2}"/>
              </a:ext>
            </a:extLst>
          </p:cNvPr>
          <p:cNvSpPr/>
          <p:nvPr/>
        </p:nvSpPr>
        <p:spPr>
          <a:xfrm>
            <a:off x="2771777" y="2057400"/>
            <a:ext cx="2819400" cy="1447800"/>
          </a:xfrm>
          <a:prstGeom prst="ellipse">
            <a:avLst/>
          </a:prstGeom>
          <a:solidFill>
            <a:srgbClr val="92D050">
              <a:alpha val="25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Bead #3 Epitopes</a:t>
            </a:r>
          </a:p>
        </p:txBody>
      </p:sp>
      <p:sp>
        <p:nvSpPr>
          <p:cNvPr id="11" name="Oval 10">
            <a:extLst>
              <a:ext uri="{FF2B5EF4-FFF2-40B4-BE49-F238E27FC236}">
                <a16:creationId xmlns:a16="http://schemas.microsoft.com/office/drawing/2014/main" id="{0970E3D6-D9E0-48DE-B72A-FDCB1F84642F}"/>
              </a:ext>
            </a:extLst>
          </p:cNvPr>
          <p:cNvSpPr/>
          <p:nvPr/>
        </p:nvSpPr>
        <p:spPr>
          <a:xfrm>
            <a:off x="914400" y="2114550"/>
            <a:ext cx="2819400" cy="1447800"/>
          </a:xfrm>
          <a:prstGeom prst="ellipse">
            <a:avLst/>
          </a:prstGeom>
          <a:solidFill>
            <a:srgbClr val="92D050">
              <a:alpha val="25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Bead #1 Epitopes</a:t>
            </a:r>
          </a:p>
        </p:txBody>
      </p:sp>
      <p:sp>
        <p:nvSpPr>
          <p:cNvPr id="12" name="Oval 11">
            <a:extLst>
              <a:ext uri="{FF2B5EF4-FFF2-40B4-BE49-F238E27FC236}">
                <a16:creationId xmlns:a16="http://schemas.microsoft.com/office/drawing/2014/main" id="{E91EF685-1DF8-48C2-8969-E0F567076B93}"/>
              </a:ext>
            </a:extLst>
          </p:cNvPr>
          <p:cNvSpPr/>
          <p:nvPr/>
        </p:nvSpPr>
        <p:spPr>
          <a:xfrm>
            <a:off x="4419600" y="2800350"/>
            <a:ext cx="2819400" cy="1447800"/>
          </a:xfrm>
          <a:prstGeom prst="ellipse">
            <a:avLst/>
          </a:prstGeom>
          <a:solidFill>
            <a:srgbClr val="FF0000">
              <a:alpha val="25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Bead #4 Epitopes</a:t>
            </a:r>
          </a:p>
        </p:txBody>
      </p:sp>
      <p:sp>
        <p:nvSpPr>
          <p:cNvPr id="13" name="Oval 12">
            <a:extLst>
              <a:ext uri="{FF2B5EF4-FFF2-40B4-BE49-F238E27FC236}">
                <a16:creationId xmlns:a16="http://schemas.microsoft.com/office/drawing/2014/main" id="{C91625BC-5D9D-4121-9A9A-C38952AE228B}"/>
              </a:ext>
            </a:extLst>
          </p:cNvPr>
          <p:cNvSpPr/>
          <p:nvPr/>
        </p:nvSpPr>
        <p:spPr>
          <a:xfrm>
            <a:off x="5029200" y="1866900"/>
            <a:ext cx="2819400" cy="1447800"/>
          </a:xfrm>
          <a:prstGeom prst="ellipse">
            <a:avLst/>
          </a:prstGeom>
          <a:solidFill>
            <a:srgbClr val="FF0000">
              <a:alpha val="25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Bead #5 Epitopes</a:t>
            </a:r>
          </a:p>
        </p:txBody>
      </p:sp>
      <p:sp>
        <p:nvSpPr>
          <p:cNvPr id="4" name="Oval 3">
            <a:extLst>
              <a:ext uri="{FF2B5EF4-FFF2-40B4-BE49-F238E27FC236}">
                <a16:creationId xmlns:a16="http://schemas.microsoft.com/office/drawing/2014/main" id="{82D20C40-6C9C-4A5F-A3DE-8B9E3953480A}"/>
              </a:ext>
            </a:extLst>
          </p:cNvPr>
          <p:cNvSpPr/>
          <p:nvPr/>
        </p:nvSpPr>
        <p:spPr>
          <a:xfrm>
            <a:off x="3130550" y="2959100"/>
            <a:ext cx="349250" cy="342900"/>
          </a:xfrm>
          <a:prstGeom prst="ellipse">
            <a:avLst/>
          </a:prstGeom>
          <a:no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E</a:t>
            </a:r>
          </a:p>
        </p:txBody>
      </p:sp>
      <p:sp>
        <p:nvSpPr>
          <p:cNvPr id="16" name="Rectangle 15">
            <a:extLst>
              <a:ext uri="{FF2B5EF4-FFF2-40B4-BE49-F238E27FC236}">
                <a16:creationId xmlns:a16="http://schemas.microsoft.com/office/drawing/2014/main" id="{EFF828E8-A0BC-4465-997A-25869F31CD65}"/>
              </a:ext>
            </a:extLst>
          </p:cNvPr>
          <p:cNvSpPr/>
          <p:nvPr/>
        </p:nvSpPr>
        <p:spPr>
          <a:xfrm>
            <a:off x="2478799" y="1428750"/>
            <a:ext cx="4186402" cy="369332"/>
          </a:xfrm>
          <a:prstGeom prst="rect">
            <a:avLst/>
          </a:prstGeom>
        </p:spPr>
        <p:txBody>
          <a:bodyPr wrap="none">
            <a:spAutoFit/>
          </a:bodyPr>
          <a:lstStyle/>
          <a:p>
            <a:r>
              <a:rPr lang="en-US" dirty="0"/>
              <a:t>Notional 5-bead Single Antigen Bead Panel</a:t>
            </a:r>
          </a:p>
        </p:txBody>
      </p:sp>
      <p:sp>
        <p:nvSpPr>
          <p:cNvPr id="17" name="Oval 16">
            <a:extLst>
              <a:ext uri="{FF2B5EF4-FFF2-40B4-BE49-F238E27FC236}">
                <a16:creationId xmlns:a16="http://schemas.microsoft.com/office/drawing/2014/main" id="{1A7B2AF1-F1C7-40B8-B5B5-8D12CA534BF5}"/>
              </a:ext>
            </a:extLst>
          </p:cNvPr>
          <p:cNvSpPr/>
          <p:nvPr/>
        </p:nvSpPr>
        <p:spPr>
          <a:xfrm>
            <a:off x="187034" y="994119"/>
            <a:ext cx="457200" cy="304800"/>
          </a:xfrm>
          <a:prstGeom prst="ellipse">
            <a:avLst/>
          </a:prstGeom>
          <a:solidFill>
            <a:srgbClr val="92D050">
              <a:alpha val="25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8" name="Oval 17">
            <a:extLst>
              <a:ext uri="{FF2B5EF4-FFF2-40B4-BE49-F238E27FC236}">
                <a16:creationId xmlns:a16="http://schemas.microsoft.com/office/drawing/2014/main" id="{0122AD8D-BBB5-4B03-B691-A670F6DC5D95}"/>
              </a:ext>
            </a:extLst>
          </p:cNvPr>
          <p:cNvSpPr/>
          <p:nvPr/>
        </p:nvSpPr>
        <p:spPr>
          <a:xfrm>
            <a:off x="187034" y="1332126"/>
            <a:ext cx="457200" cy="304800"/>
          </a:xfrm>
          <a:prstGeom prst="ellipse">
            <a:avLst/>
          </a:prstGeom>
          <a:solidFill>
            <a:srgbClr val="FF0000">
              <a:alpha val="25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9" name="Rectangle 18">
            <a:extLst>
              <a:ext uri="{FF2B5EF4-FFF2-40B4-BE49-F238E27FC236}">
                <a16:creationId xmlns:a16="http://schemas.microsoft.com/office/drawing/2014/main" id="{CE39E808-629E-4E13-B1EA-D923AE7F6578}"/>
              </a:ext>
            </a:extLst>
          </p:cNvPr>
          <p:cNvSpPr/>
          <p:nvPr/>
        </p:nvSpPr>
        <p:spPr>
          <a:xfrm>
            <a:off x="631544" y="1013956"/>
            <a:ext cx="1293816" cy="307777"/>
          </a:xfrm>
          <a:prstGeom prst="rect">
            <a:avLst/>
          </a:prstGeom>
        </p:spPr>
        <p:txBody>
          <a:bodyPr wrap="none">
            <a:spAutoFit/>
          </a:bodyPr>
          <a:lstStyle/>
          <a:p>
            <a:r>
              <a:rPr lang="en-US" sz="1400" dirty="0"/>
              <a:t>= positive bead</a:t>
            </a:r>
          </a:p>
        </p:txBody>
      </p:sp>
      <p:sp>
        <p:nvSpPr>
          <p:cNvPr id="20" name="Rectangle 19">
            <a:extLst>
              <a:ext uri="{FF2B5EF4-FFF2-40B4-BE49-F238E27FC236}">
                <a16:creationId xmlns:a16="http://schemas.microsoft.com/office/drawing/2014/main" id="{7D98DCAD-CEFF-41CA-827B-BA9A12F5A699}"/>
              </a:ext>
            </a:extLst>
          </p:cNvPr>
          <p:cNvSpPr/>
          <p:nvPr/>
        </p:nvSpPr>
        <p:spPr>
          <a:xfrm>
            <a:off x="637884" y="1305694"/>
            <a:ext cx="1343316" cy="307777"/>
          </a:xfrm>
          <a:prstGeom prst="rect">
            <a:avLst/>
          </a:prstGeom>
        </p:spPr>
        <p:txBody>
          <a:bodyPr wrap="none">
            <a:spAutoFit/>
          </a:bodyPr>
          <a:lstStyle/>
          <a:p>
            <a:r>
              <a:rPr lang="en-US" sz="1400" dirty="0"/>
              <a:t>= negative bead</a:t>
            </a:r>
          </a:p>
        </p:txBody>
      </p:sp>
      <p:sp>
        <p:nvSpPr>
          <p:cNvPr id="21" name="Rectangle 20">
            <a:extLst>
              <a:ext uri="{FF2B5EF4-FFF2-40B4-BE49-F238E27FC236}">
                <a16:creationId xmlns:a16="http://schemas.microsoft.com/office/drawing/2014/main" id="{82669FBA-0377-4DD8-82C8-0185AD3D66F4}"/>
              </a:ext>
            </a:extLst>
          </p:cNvPr>
          <p:cNvSpPr/>
          <p:nvPr/>
        </p:nvSpPr>
        <p:spPr>
          <a:xfrm>
            <a:off x="0" y="4440019"/>
            <a:ext cx="9144000" cy="646331"/>
          </a:xfrm>
          <a:prstGeom prst="rect">
            <a:avLst/>
          </a:prstGeom>
        </p:spPr>
        <p:txBody>
          <a:bodyPr wrap="square">
            <a:spAutoFit/>
          </a:bodyPr>
          <a:lstStyle/>
          <a:p>
            <a:r>
              <a:rPr lang="en-US" dirty="0"/>
              <a:t>The presence of an antibody specific for epitope “B" is not inferred because bead #3 is positive but does not include the epitope. This is restrictive since it requires a single-antibody solution.</a:t>
            </a:r>
          </a:p>
        </p:txBody>
      </p:sp>
      <p:cxnSp>
        <p:nvCxnSpPr>
          <p:cNvPr id="23" name="Straight Arrow Connector 22">
            <a:extLst>
              <a:ext uri="{FF2B5EF4-FFF2-40B4-BE49-F238E27FC236}">
                <a16:creationId xmlns:a16="http://schemas.microsoft.com/office/drawing/2014/main" id="{59A9666A-C3E7-4625-AE61-E3CD2D5FC4A5}"/>
              </a:ext>
            </a:extLst>
          </p:cNvPr>
          <p:cNvCxnSpPr>
            <a:cxnSpLocks/>
            <a:endCxn id="26" idx="5"/>
          </p:cNvCxnSpPr>
          <p:nvPr/>
        </p:nvCxnSpPr>
        <p:spPr>
          <a:xfrm flipH="1" flipV="1">
            <a:off x="2366620" y="3305412"/>
            <a:ext cx="1443726" cy="1171338"/>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5" name="Oval 24">
            <a:extLst>
              <a:ext uri="{FF2B5EF4-FFF2-40B4-BE49-F238E27FC236}">
                <a16:creationId xmlns:a16="http://schemas.microsoft.com/office/drawing/2014/main" id="{39BF8603-A1C5-4D58-8028-23FCB85C334C}"/>
              </a:ext>
            </a:extLst>
          </p:cNvPr>
          <p:cNvSpPr/>
          <p:nvPr/>
        </p:nvSpPr>
        <p:spPr>
          <a:xfrm>
            <a:off x="1500189" y="2263091"/>
            <a:ext cx="349250" cy="342900"/>
          </a:xfrm>
          <a:prstGeom prst="ellipse">
            <a:avLst/>
          </a:prstGeom>
          <a:no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A</a:t>
            </a:r>
          </a:p>
        </p:txBody>
      </p:sp>
      <p:sp>
        <p:nvSpPr>
          <p:cNvPr id="26" name="Oval 25">
            <a:extLst>
              <a:ext uri="{FF2B5EF4-FFF2-40B4-BE49-F238E27FC236}">
                <a16:creationId xmlns:a16="http://schemas.microsoft.com/office/drawing/2014/main" id="{8795E905-3390-413B-935F-A4C7BCC43011}"/>
              </a:ext>
            </a:extLst>
          </p:cNvPr>
          <p:cNvSpPr/>
          <p:nvPr/>
        </p:nvSpPr>
        <p:spPr>
          <a:xfrm>
            <a:off x="2068516" y="3012729"/>
            <a:ext cx="349250" cy="342900"/>
          </a:xfrm>
          <a:prstGeom prst="ellipse">
            <a:avLst/>
          </a:prstGeom>
          <a:no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B</a:t>
            </a:r>
          </a:p>
        </p:txBody>
      </p:sp>
      <p:sp>
        <p:nvSpPr>
          <p:cNvPr id="28" name="Oval 27">
            <a:extLst>
              <a:ext uri="{FF2B5EF4-FFF2-40B4-BE49-F238E27FC236}">
                <a16:creationId xmlns:a16="http://schemas.microsoft.com/office/drawing/2014/main" id="{63FB4BA6-EC89-4AEA-9022-7F82ABC8BAEB}"/>
              </a:ext>
            </a:extLst>
          </p:cNvPr>
          <p:cNvSpPr/>
          <p:nvPr/>
        </p:nvSpPr>
        <p:spPr>
          <a:xfrm>
            <a:off x="6154739" y="3705909"/>
            <a:ext cx="349250" cy="342900"/>
          </a:xfrm>
          <a:prstGeom prst="ellipse">
            <a:avLst/>
          </a:prstGeom>
          <a:no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D</a:t>
            </a:r>
          </a:p>
        </p:txBody>
      </p:sp>
      <p:sp>
        <p:nvSpPr>
          <p:cNvPr id="29" name="Oval 28">
            <a:extLst>
              <a:ext uri="{FF2B5EF4-FFF2-40B4-BE49-F238E27FC236}">
                <a16:creationId xmlns:a16="http://schemas.microsoft.com/office/drawing/2014/main" id="{9A6EFB24-089D-432A-A43A-50F9B2D9B9EC}"/>
              </a:ext>
            </a:extLst>
          </p:cNvPr>
          <p:cNvSpPr/>
          <p:nvPr/>
        </p:nvSpPr>
        <p:spPr>
          <a:xfrm>
            <a:off x="298159" y="1686694"/>
            <a:ext cx="247640" cy="243137"/>
          </a:xfrm>
          <a:prstGeom prst="ellipse">
            <a:avLst/>
          </a:prstGeom>
          <a:no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X</a:t>
            </a:r>
          </a:p>
        </p:txBody>
      </p:sp>
      <p:sp>
        <p:nvSpPr>
          <p:cNvPr id="30" name="Rectangle 29">
            <a:extLst>
              <a:ext uri="{FF2B5EF4-FFF2-40B4-BE49-F238E27FC236}">
                <a16:creationId xmlns:a16="http://schemas.microsoft.com/office/drawing/2014/main" id="{394008FB-225C-4AB8-8576-085CF6F9C0D0}"/>
              </a:ext>
            </a:extLst>
          </p:cNvPr>
          <p:cNvSpPr/>
          <p:nvPr/>
        </p:nvSpPr>
        <p:spPr>
          <a:xfrm>
            <a:off x="637884" y="1654373"/>
            <a:ext cx="1208088" cy="307777"/>
          </a:xfrm>
          <a:prstGeom prst="rect">
            <a:avLst/>
          </a:prstGeom>
        </p:spPr>
        <p:txBody>
          <a:bodyPr wrap="none">
            <a:spAutoFit/>
          </a:bodyPr>
          <a:lstStyle/>
          <a:p>
            <a:r>
              <a:rPr lang="en-US" sz="1400" dirty="0"/>
              <a:t>= rep. epitope</a:t>
            </a:r>
          </a:p>
        </p:txBody>
      </p:sp>
      <p:sp>
        <p:nvSpPr>
          <p:cNvPr id="24" name="Oval 23">
            <a:extLst>
              <a:ext uri="{FF2B5EF4-FFF2-40B4-BE49-F238E27FC236}">
                <a16:creationId xmlns:a16="http://schemas.microsoft.com/office/drawing/2014/main" id="{BFE5C946-6B5D-44D0-A433-E5C80AF47D14}"/>
              </a:ext>
            </a:extLst>
          </p:cNvPr>
          <p:cNvSpPr/>
          <p:nvPr/>
        </p:nvSpPr>
        <p:spPr>
          <a:xfrm>
            <a:off x="4603750" y="2190750"/>
            <a:ext cx="349250" cy="342900"/>
          </a:xfrm>
          <a:prstGeom prst="ellipse">
            <a:avLst/>
          </a:prstGeom>
          <a:no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C</a:t>
            </a:r>
          </a:p>
        </p:txBody>
      </p:sp>
      <p:sp>
        <p:nvSpPr>
          <p:cNvPr id="3" name="Title 2">
            <a:extLst>
              <a:ext uri="{FF2B5EF4-FFF2-40B4-BE49-F238E27FC236}">
                <a16:creationId xmlns:a16="http://schemas.microsoft.com/office/drawing/2014/main" id="{1B485A02-3FF0-40E8-BE0D-548791CE3790}"/>
              </a:ext>
            </a:extLst>
          </p:cNvPr>
          <p:cNvSpPr>
            <a:spLocks noGrp="1"/>
          </p:cNvSpPr>
          <p:nvPr>
            <p:ph type="title" idx="4294967295"/>
          </p:nvPr>
        </p:nvSpPr>
        <p:spPr>
          <a:xfrm>
            <a:off x="628650" y="819150"/>
            <a:ext cx="7886700" cy="993775"/>
          </a:xfrm>
          <a:prstGeom prst="rect">
            <a:avLst/>
          </a:prstGeom>
        </p:spPr>
        <p:txBody>
          <a:bodyPr/>
          <a:lstStyle/>
          <a:p>
            <a:r>
              <a:rPr lang="en-US" sz="3600" dirty="0"/>
              <a:t>Epitope Heuristic</a:t>
            </a:r>
            <a:r>
              <a:rPr lang="en-US" sz="3600" baseline="0" dirty="0"/>
              <a:t> Example</a:t>
            </a:r>
            <a:endParaRPr lang="en-US" sz="3600" dirty="0"/>
          </a:p>
        </p:txBody>
      </p:sp>
    </p:spTree>
    <p:extLst>
      <p:ext uri="{BB962C8B-B14F-4D97-AF65-F5344CB8AC3E}">
        <p14:creationId xmlns:p14="http://schemas.microsoft.com/office/powerpoint/2010/main" val="210239292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B4C6C0D-CDA1-43E3-8CDA-F4D3F58AC9C7}"/>
              </a:ext>
            </a:extLst>
          </p:cNvPr>
          <p:cNvSpPr>
            <a:spLocks noGrp="1"/>
          </p:cNvSpPr>
          <p:nvPr>
            <p:ph type="title" idx="4294967295"/>
          </p:nvPr>
        </p:nvSpPr>
        <p:spPr>
          <a:xfrm>
            <a:off x="628650" y="819150"/>
            <a:ext cx="7886700" cy="495907"/>
          </a:xfrm>
          <a:prstGeom prst="rect">
            <a:avLst/>
          </a:prstGeom>
        </p:spPr>
        <p:txBody>
          <a:bodyPr/>
          <a:lstStyle/>
          <a:p>
            <a:r>
              <a:rPr lang="en-US" sz="2800" dirty="0"/>
              <a:t>Epitope REST Web Services Resources</a:t>
            </a:r>
          </a:p>
        </p:txBody>
      </p:sp>
      <p:pic>
        <p:nvPicPr>
          <p:cNvPr id="4" name="Picture 3">
            <a:extLst>
              <a:ext uri="{FF2B5EF4-FFF2-40B4-BE49-F238E27FC236}">
                <a16:creationId xmlns:a16="http://schemas.microsoft.com/office/drawing/2014/main" id="{AFF6C40F-9EEB-4EC6-8D8C-FB8A215FC48B}"/>
              </a:ext>
            </a:extLst>
          </p:cNvPr>
          <p:cNvPicPr>
            <a:picLocks noChangeAspect="1"/>
          </p:cNvPicPr>
          <p:nvPr/>
        </p:nvPicPr>
        <p:blipFill rotWithShape="1">
          <a:blip r:embed="rId3"/>
          <a:srcRect b="51487"/>
          <a:stretch/>
        </p:blipFill>
        <p:spPr>
          <a:xfrm>
            <a:off x="46749" y="1347321"/>
            <a:ext cx="4372851" cy="2495247"/>
          </a:xfrm>
          <a:prstGeom prst="rect">
            <a:avLst/>
          </a:prstGeom>
        </p:spPr>
      </p:pic>
      <p:pic>
        <p:nvPicPr>
          <p:cNvPr id="13" name="Picture 12">
            <a:extLst>
              <a:ext uri="{FF2B5EF4-FFF2-40B4-BE49-F238E27FC236}">
                <a16:creationId xmlns:a16="http://schemas.microsoft.com/office/drawing/2014/main" id="{13384565-16C2-42F2-906E-00B91970A9E6}"/>
              </a:ext>
            </a:extLst>
          </p:cNvPr>
          <p:cNvPicPr>
            <a:picLocks noChangeAspect="1"/>
          </p:cNvPicPr>
          <p:nvPr/>
        </p:nvPicPr>
        <p:blipFill rotWithShape="1">
          <a:blip r:embed="rId3"/>
          <a:srcRect t="90359"/>
          <a:stretch/>
        </p:blipFill>
        <p:spPr>
          <a:xfrm>
            <a:off x="46748" y="3828443"/>
            <a:ext cx="4372851" cy="495907"/>
          </a:xfrm>
          <a:prstGeom prst="rect">
            <a:avLst/>
          </a:prstGeom>
        </p:spPr>
      </p:pic>
      <p:pic>
        <p:nvPicPr>
          <p:cNvPr id="15" name="Picture 14">
            <a:extLst>
              <a:ext uri="{FF2B5EF4-FFF2-40B4-BE49-F238E27FC236}">
                <a16:creationId xmlns:a16="http://schemas.microsoft.com/office/drawing/2014/main" id="{0AFF2CE7-A56C-4897-8965-CD388771D45F}"/>
              </a:ext>
            </a:extLst>
          </p:cNvPr>
          <p:cNvPicPr>
            <a:picLocks noChangeAspect="1"/>
          </p:cNvPicPr>
          <p:nvPr/>
        </p:nvPicPr>
        <p:blipFill rotWithShape="1">
          <a:blip r:embed="rId4"/>
          <a:srcRect t="75085" r="5868" b="571"/>
          <a:stretch/>
        </p:blipFill>
        <p:spPr>
          <a:xfrm>
            <a:off x="4572000" y="3105150"/>
            <a:ext cx="4495800" cy="1247543"/>
          </a:xfrm>
          <a:prstGeom prst="rect">
            <a:avLst/>
          </a:prstGeom>
        </p:spPr>
      </p:pic>
      <p:pic>
        <p:nvPicPr>
          <p:cNvPr id="2" name="Picture 1">
            <a:extLst>
              <a:ext uri="{FF2B5EF4-FFF2-40B4-BE49-F238E27FC236}">
                <a16:creationId xmlns:a16="http://schemas.microsoft.com/office/drawing/2014/main" id="{CC88E36F-33D9-4A39-B3E3-E1449378B5C7}"/>
              </a:ext>
            </a:extLst>
          </p:cNvPr>
          <p:cNvPicPr>
            <a:picLocks noChangeAspect="1"/>
          </p:cNvPicPr>
          <p:nvPr/>
        </p:nvPicPr>
        <p:blipFill rotWithShape="1">
          <a:blip r:embed="rId4"/>
          <a:srcRect r="5868" b="41950"/>
          <a:stretch/>
        </p:blipFill>
        <p:spPr>
          <a:xfrm>
            <a:off x="4572001" y="1352550"/>
            <a:ext cx="4495799" cy="2974854"/>
          </a:xfrm>
          <a:prstGeom prst="rect">
            <a:avLst/>
          </a:prstGeom>
        </p:spPr>
      </p:pic>
      <p:sp>
        <p:nvSpPr>
          <p:cNvPr id="16" name="Rectangle 15">
            <a:extLst>
              <a:ext uri="{FF2B5EF4-FFF2-40B4-BE49-F238E27FC236}">
                <a16:creationId xmlns:a16="http://schemas.microsoft.com/office/drawing/2014/main" id="{498A0BE3-FD35-4367-B840-B4B88AFD8905}"/>
              </a:ext>
            </a:extLst>
          </p:cNvPr>
          <p:cNvSpPr/>
          <p:nvPr/>
        </p:nvSpPr>
        <p:spPr>
          <a:xfrm>
            <a:off x="1799348" y="1679926"/>
            <a:ext cx="533400" cy="7620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242F58CB-771B-4B63-A73D-DC1CF5030746}"/>
              </a:ext>
            </a:extLst>
          </p:cNvPr>
          <p:cNvSpPr/>
          <p:nvPr/>
        </p:nvSpPr>
        <p:spPr>
          <a:xfrm>
            <a:off x="6318956" y="1679926"/>
            <a:ext cx="533400" cy="7620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38329307-DE0E-42E4-8A57-99C3494992E6}"/>
              </a:ext>
            </a:extLst>
          </p:cNvPr>
          <p:cNvSpPr/>
          <p:nvPr/>
        </p:nvSpPr>
        <p:spPr>
          <a:xfrm rot="19018441">
            <a:off x="2202241" y="3852543"/>
            <a:ext cx="1950242" cy="523220"/>
          </a:xfrm>
          <a:prstGeom prst="rect">
            <a:avLst/>
          </a:prstGeom>
          <a:solidFill>
            <a:srgbClr val="4BC4C2"/>
          </a:solidFill>
        </p:spPr>
        <p:txBody>
          <a:bodyPr wrap="square">
            <a:spAutoFit/>
          </a:bodyPr>
          <a:lstStyle/>
          <a:p>
            <a:r>
              <a:rPr lang="en-US" sz="1400" dirty="0">
                <a:solidFill>
                  <a:schemeClr val="bg1"/>
                </a:solidFill>
              </a:rPr>
              <a:t>Resource Name: </a:t>
            </a:r>
            <a:r>
              <a:rPr lang="en-US" sz="1400" b="1" dirty="0">
                <a:solidFill>
                  <a:srgbClr val="FFFF00"/>
                </a:solidFill>
              </a:rPr>
              <a:t>alleles</a:t>
            </a:r>
          </a:p>
          <a:p>
            <a:r>
              <a:rPr lang="en-US" sz="1400" dirty="0">
                <a:solidFill>
                  <a:schemeClr val="bg1"/>
                </a:solidFill>
              </a:rPr>
              <a:t>Resource ID: </a:t>
            </a:r>
            <a:r>
              <a:rPr lang="en-US" sz="1400" b="1" dirty="0">
                <a:solidFill>
                  <a:srgbClr val="FFFF00"/>
                </a:solidFill>
              </a:rPr>
              <a:t>A*02:01</a:t>
            </a:r>
          </a:p>
        </p:txBody>
      </p:sp>
      <p:cxnSp>
        <p:nvCxnSpPr>
          <p:cNvPr id="20" name="Straight Arrow Connector 19">
            <a:extLst>
              <a:ext uri="{FF2B5EF4-FFF2-40B4-BE49-F238E27FC236}">
                <a16:creationId xmlns:a16="http://schemas.microsoft.com/office/drawing/2014/main" id="{1FEE3E8D-A7C2-4932-9411-C570BB642B57}"/>
              </a:ext>
            </a:extLst>
          </p:cNvPr>
          <p:cNvCxnSpPr>
            <a:cxnSpLocks/>
          </p:cNvCxnSpPr>
          <p:nvPr/>
        </p:nvCxnSpPr>
        <p:spPr>
          <a:xfrm flipH="1" flipV="1">
            <a:off x="2819400" y="1733550"/>
            <a:ext cx="533400" cy="1981200"/>
          </a:xfrm>
          <a:prstGeom prst="straightConnector1">
            <a:avLst/>
          </a:prstGeom>
          <a:ln>
            <a:solidFill>
              <a:srgbClr val="FBB033"/>
            </a:solidFill>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C50E2C69-BF05-45CA-9C36-776AA0209D65}"/>
              </a:ext>
            </a:extLst>
          </p:cNvPr>
          <p:cNvCxnSpPr>
            <a:cxnSpLocks/>
          </p:cNvCxnSpPr>
          <p:nvPr/>
        </p:nvCxnSpPr>
        <p:spPr>
          <a:xfrm flipH="1" flipV="1">
            <a:off x="3200400" y="1733550"/>
            <a:ext cx="533400" cy="1905000"/>
          </a:xfrm>
          <a:prstGeom prst="straightConnector1">
            <a:avLst/>
          </a:prstGeom>
          <a:ln>
            <a:solidFill>
              <a:srgbClr val="FBB033"/>
            </a:solidFill>
            <a:tailEnd type="triangle"/>
          </a:ln>
        </p:spPr>
        <p:style>
          <a:lnRef idx="2">
            <a:schemeClr val="accent1"/>
          </a:lnRef>
          <a:fillRef idx="0">
            <a:schemeClr val="accent1"/>
          </a:fillRef>
          <a:effectRef idx="1">
            <a:schemeClr val="accent1"/>
          </a:effectRef>
          <a:fontRef idx="minor">
            <a:schemeClr val="tx1"/>
          </a:fontRef>
        </p:style>
      </p:cxnSp>
      <p:sp>
        <p:nvSpPr>
          <p:cNvPr id="24" name="Rectangle 23">
            <a:extLst>
              <a:ext uri="{FF2B5EF4-FFF2-40B4-BE49-F238E27FC236}">
                <a16:creationId xmlns:a16="http://schemas.microsoft.com/office/drawing/2014/main" id="{ECE2FD2E-3ED6-43E3-B3E7-53AAA9BAEB20}"/>
              </a:ext>
            </a:extLst>
          </p:cNvPr>
          <p:cNvSpPr/>
          <p:nvPr/>
        </p:nvSpPr>
        <p:spPr>
          <a:xfrm rot="19018441">
            <a:off x="6613546" y="3763744"/>
            <a:ext cx="2540925" cy="523220"/>
          </a:xfrm>
          <a:prstGeom prst="rect">
            <a:avLst/>
          </a:prstGeom>
          <a:solidFill>
            <a:srgbClr val="4BC4C2"/>
          </a:solidFill>
        </p:spPr>
        <p:txBody>
          <a:bodyPr wrap="square">
            <a:spAutoFit/>
          </a:bodyPr>
          <a:lstStyle/>
          <a:p>
            <a:r>
              <a:rPr lang="en-US" sz="1400" dirty="0">
                <a:solidFill>
                  <a:schemeClr val="bg1"/>
                </a:solidFill>
              </a:rPr>
              <a:t>Resource Name: </a:t>
            </a:r>
            <a:r>
              <a:rPr lang="en-US" sz="1400" b="1" dirty="0" err="1">
                <a:solidFill>
                  <a:srgbClr val="FFFF00"/>
                </a:solidFill>
              </a:rPr>
              <a:t>epRegEpitopes</a:t>
            </a:r>
            <a:endParaRPr lang="en-US" sz="1400" b="1" dirty="0">
              <a:solidFill>
                <a:srgbClr val="FFFF00"/>
              </a:solidFill>
            </a:endParaRPr>
          </a:p>
          <a:p>
            <a:r>
              <a:rPr lang="en-US" sz="1400" dirty="0">
                <a:solidFill>
                  <a:schemeClr val="bg1"/>
                </a:solidFill>
              </a:rPr>
              <a:t>Resource ID: </a:t>
            </a:r>
            <a:r>
              <a:rPr lang="en-US" sz="1400" b="1" dirty="0">
                <a:solidFill>
                  <a:srgbClr val="FFFF00"/>
                </a:solidFill>
              </a:rPr>
              <a:t>ABC/107W</a:t>
            </a:r>
          </a:p>
        </p:txBody>
      </p:sp>
      <p:cxnSp>
        <p:nvCxnSpPr>
          <p:cNvPr id="25" name="Straight Arrow Connector 24">
            <a:extLst>
              <a:ext uri="{FF2B5EF4-FFF2-40B4-BE49-F238E27FC236}">
                <a16:creationId xmlns:a16="http://schemas.microsoft.com/office/drawing/2014/main" id="{E2EB193B-1130-4FE4-A2C3-F6B894B813CA}"/>
              </a:ext>
            </a:extLst>
          </p:cNvPr>
          <p:cNvCxnSpPr>
            <a:cxnSpLocks/>
          </p:cNvCxnSpPr>
          <p:nvPr/>
        </p:nvCxnSpPr>
        <p:spPr>
          <a:xfrm flipH="1" flipV="1">
            <a:off x="7543800" y="1772944"/>
            <a:ext cx="304478" cy="2055499"/>
          </a:xfrm>
          <a:prstGeom prst="straightConnector1">
            <a:avLst/>
          </a:prstGeom>
          <a:ln>
            <a:solidFill>
              <a:srgbClr val="FBB033"/>
            </a:solidFill>
            <a:tailEnd type="triangle"/>
          </a:ln>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A23FEEC0-5B63-49C6-8FD3-BC3CBE4568E4}"/>
              </a:ext>
            </a:extLst>
          </p:cNvPr>
          <p:cNvCxnSpPr>
            <a:cxnSpLocks/>
          </p:cNvCxnSpPr>
          <p:nvPr/>
        </p:nvCxnSpPr>
        <p:spPr>
          <a:xfrm flipH="1" flipV="1">
            <a:off x="7924800" y="1772945"/>
            <a:ext cx="304478" cy="1941805"/>
          </a:xfrm>
          <a:prstGeom prst="straightConnector1">
            <a:avLst/>
          </a:prstGeom>
          <a:ln>
            <a:solidFill>
              <a:srgbClr val="FBB033"/>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6426061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9754875A-3B68-4580-8F5A-FA8DB451D58A}"/>
              </a:ext>
            </a:extLst>
          </p:cNvPr>
          <p:cNvSpPr>
            <a:spLocks noGrp="1"/>
          </p:cNvSpPr>
          <p:nvPr>
            <p:ph type="title" idx="4294967295"/>
          </p:nvPr>
        </p:nvSpPr>
        <p:spPr>
          <a:xfrm>
            <a:off x="-19331" y="794030"/>
            <a:ext cx="2419350" cy="2601912"/>
          </a:xfrm>
          <a:prstGeom prst="rect">
            <a:avLst/>
          </a:prstGeom>
        </p:spPr>
        <p:txBody>
          <a:bodyPr/>
          <a:lstStyle/>
          <a:p>
            <a:r>
              <a:rPr lang="en-US" sz="3600" dirty="0"/>
              <a:t>Epitope Demo HTML5 Application</a:t>
            </a:r>
          </a:p>
        </p:txBody>
      </p:sp>
      <p:pic>
        <p:nvPicPr>
          <p:cNvPr id="3" name="Picture 2">
            <a:extLst>
              <a:ext uri="{FF2B5EF4-FFF2-40B4-BE49-F238E27FC236}">
                <a16:creationId xmlns:a16="http://schemas.microsoft.com/office/drawing/2014/main" id="{C4F16AA9-6A0B-48A3-A644-5F205674CC04}"/>
              </a:ext>
            </a:extLst>
          </p:cNvPr>
          <p:cNvPicPr>
            <a:picLocks noChangeAspect="1"/>
          </p:cNvPicPr>
          <p:nvPr/>
        </p:nvPicPr>
        <p:blipFill>
          <a:blip r:embed="rId3"/>
          <a:stretch>
            <a:fillRect/>
          </a:stretch>
        </p:blipFill>
        <p:spPr>
          <a:xfrm>
            <a:off x="2444726" y="794030"/>
            <a:ext cx="6477000" cy="4316424"/>
          </a:xfrm>
          <a:prstGeom prst="rect">
            <a:avLst/>
          </a:prstGeom>
        </p:spPr>
      </p:pic>
      <p:pic>
        <p:nvPicPr>
          <p:cNvPr id="4" name="Picture 3">
            <a:extLst>
              <a:ext uri="{FF2B5EF4-FFF2-40B4-BE49-F238E27FC236}">
                <a16:creationId xmlns:a16="http://schemas.microsoft.com/office/drawing/2014/main" id="{AEADAE48-9864-4016-9145-D2207973478A}"/>
              </a:ext>
            </a:extLst>
          </p:cNvPr>
          <p:cNvPicPr>
            <a:picLocks noChangeAspect="1"/>
          </p:cNvPicPr>
          <p:nvPr/>
        </p:nvPicPr>
        <p:blipFill>
          <a:blip r:embed="rId4"/>
          <a:stretch>
            <a:fillRect/>
          </a:stretch>
        </p:blipFill>
        <p:spPr>
          <a:xfrm>
            <a:off x="7010400" y="4248150"/>
            <a:ext cx="1987233" cy="684831"/>
          </a:xfrm>
          <a:prstGeom prst="rect">
            <a:avLst/>
          </a:prstGeom>
          <a:ln w="76200">
            <a:solidFill>
              <a:schemeClr val="accent1"/>
            </a:solidFill>
          </a:ln>
        </p:spPr>
      </p:pic>
      <p:sp>
        <p:nvSpPr>
          <p:cNvPr id="6" name="Rectangle 5">
            <a:extLst>
              <a:ext uri="{FF2B5EF4-FFF2-40B4-BE49-F238E27FC236}">
                <a16:creationId xmlns:a16="http://schemas.microsoft.com/office/drawing/2014/main" id="{911B369F-9860-446E-B705-721B3C3CC634}"/>
              </a:ext>
            </a:extLst>
          </p:cNvPr>
          <p:cNvSpPr/>
          <p:nvPr/>
        </p:nvSpPr>
        <p:spPr>
          <a:xfrm>
            <a:off x="3855972" y="1047750"/>
            <a:ext cx="457200" cy="7620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3BAC365B-69CC-4EEF-BFC3-62CF4D69C4FA}"/>
              </a:ext>
            </a:extLst>
          </p:cNvPr>
          <p:cNvPicPr>
            <a:picLocks noChangeAspect="1"/>
          </p:cNvPicPr>
          <p:nvPr/>
        </p:nvPicPr>
        <p:blipFill rotWithShape="1">
          <a:blip r:embed="rId3"/>
          <a:srcRect t="46481" r="21274" b="27039"/>
          <a:stretch/>
        </p:blipFill>
        <p:spPr>
          <a:xfrm>
            <a:off x="520233" y="1885950"/>
            <a:ext cx="8103534" cy="1816475"/>
          </a:xfrm>
          <a:prstGeom prst="rect">
            <a:avLst/>
          </a:prstGeom>
          <a:ln w="76200">
            <a:solidFill>
              <a:schemeClr val="accent1"/>
            </a:solidFill>
          </a:ln>
        </p:spPr>
      </p:pic>
    </p:spTree>
    <p:extLst>
      <p:ext uri="{BB962C8B-B14F-4D97-AF65-F5344CB8AC3E}">
        <p14:creationId xmlns:p14="http://schemas.microsoft.com/office/powerpoint/2010/main" val="5729697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6"/>
                                        </p:tgtEl>
                                      </p:cBhvr>
                                    </p:animEffect>
                                    <p:set>
                                      <p:cBhvr>
                                        <p:cTn id="10" dur="1" fill="hold">
                                          <p:stCondLst>
                                            <p:cond delay="499"/>
                                          </p:stCondLst>
                                        </p:cTn>
                                        <p:tgtEl>
                                          <p:spTgt spid="6"/>
                                        </p:tgtEl>
                                        <p:attrNameLst>
                                          <p:attrName>style.visibility</p:attrName>
                                        </p:attrNameLst>
                                      </p:cBhvr>
                                      <p:to>
                                        <p:strVal val="hidden"/>
                                      </p:to>
                                    </p:set>
                                  </p:childTnLst>
                                </p:cTn>
                              </p:par>
                              <p:par>
                                <p:cTn id="11" presetID="10"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A7709114-D371-4C10-8F7A-00D0CCB0199A}"/>
              </a:ext>
            </a:extLst>
          </p:cNvPr>
          <p:cNvSpPr>
            <a:spLocks noGrp="1"/>
          </p:cNvSpPr>
          <p:nvPr>
            <p:ph type="title" idx="4294967295"/>
          </p:nvPr>
        </p:nvSpPr>
        <p:spPr>
          <a:xfrm>
            <a:off x="19050" y="819150"/>
            <a:ext cx="2647950" cy="2678112"/>
          </a:xfrm>
          <a:prstGeom prst="rect">
            <a:avLst/>
          </a:prstGeom>
        </p:spPr>
        <p:txBody>
          <a:bodyPr/>
          <a:lstStyle/>
          <a:p>
            <a:r>
              <a:rPr lang="en-US" sz="3600" dirty="0"/>
              <a:t>Epitope Demo HTML5</a:t>
            </a:r>
            <a:r>
              <a:rPr lang="en-US" sz="3600" baseline="0" dirty="0"/>
              <a:t> Application</a:t>
            </a:r>
            <a:endParaRPr lang="en-US" sz="3600" dirty="0"/>
          </a:p>
        </p:txBody>
      </p:sp>
      <p:pic>
        <p:nvPicPr>
          <p:cNvPr id="3" name="Picture 2">
            <a:extLst>
              <a:ext uri="{FF2B5EF4-FFF2-40B4-BE49-F238E27FC236}">
                <a16:creationId xmlns:a16="http://schemas.microsoft.com/office/drawing/2014/main" id="{6DB44D42-5096-4F0D-9D33-68C5B22772DF}"/>
              </a:ext>
            </a:extLst>
          </p:cNvPr>
          <p:cNvPicPr>
            <a:picLocks noChangeAspect="1"/>
          </p:cNvPicPr>
          <p:nvPr/>
        </p:nvPicPr>
        <p:blipFill>
          <a:blip r:embed="rId3"/>
          <a:stretch>
            <a:fillRect/>
          </a:stretch>
        </p:blipFill>
        <p:spPr>
          <a:xfrm>
            <a:off x="2667000" y="819150"/>
            <a:ext cx="6403137" cy="4267200"/>
          </a:xfrm>
          <a:prstGeom prst="rect">
            <a:avLst/>
          </a:prstGeom>
        </p:spPr>
      </p:pic>
      <p:sp>
        <p:nvSpPr>
          <p:cNvPr id="5" name="Rectangle 4">
            <a:extLst>
              <a:ext uri="{FF2B5EF4-FFF2-40B4-BE49-F238E27FC236}">
                <a16:creationId xmlns:a16="http://schemas.microsoft.com/office/drawing/2014/main" id="{8A807BA6-98F5-4A65-87B2-F5B2D9A1D8BF}"/>
              </a:ext>
            </a:extLst>
          </p:cNvPr>
          <p:cNvSpPr/>
          <p:nvPr/>
        </p:nvSpPr>
        <p:spPr>
          <a:xfrm>
            <a:off x="4060300" y="1067762"/>
            <a:ext cx="457200" cy="7620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565638D6-E785-421E-9ABB-A9D5D6C65F17}"/>
              </a:ext>
            </a:extLst>
          </p:cNvPr>
          <p:cNvPicPr>
            <a:picLocks noChangeAspect="1"/>
          </p:cNvPicPr>
          <p:nvPr/>
        </p:nvPicPr>
        <p:blipFill rotWithShape="1">
          <a:blip r:embed="rId3"/>
          <a:srcRect t="58929" r="27408" b="14286"/>
          <a:stretch/>
        </p:blipFill>
        <p:spPr>
          <a:xfrm>
            <a:off x="471948" y="2724150"/>
            <a:ext cx="8194041" cy="2014928"/>
          </a:xfrm>
          <a:prstGeom prst="rect">
            <a:avLst/>
          </a:prstGeom>
          <a:ln w="76200">
            <a:solidFill>
              <a:schemeClr val="accent1"/>
            </a:solidFill>
          </a:ln>
        </p:spPr>
      </p:pic>
      <p:pic>
        <p:nvPicPr>
          <p:cNvPr id="7" name="Picture 6">
            <a:extLst>
              <a:ext uri="{FF2B5EF4-FFF2-40B4-BE49-F238E27FC236}">
                <a16:creationId xmlns:a16="http://schemas.microsoft.com/office/drawing/2014/main" id="{32620EB9-0DE8-44F3-BD4D-9B2ECFEA9392}"/>
              </a:ext>
            </a:extLst>
          </p:cNvPr>
          <p:cNvPicPr>
            <a:picLocks noChangeAspect="1"/>
          </p:cNvPicPr>
          <p:nvPr/>
        </p:nvPicPr>
        <p:blipFill rotWithShape="1">
          <a:blip r:embed="rId3"/>
          <a:srcRect t="35714" b="48215"/>
          <a:stretch/>
        </p:blipFill>
        <p:spPr>
          <a:xfrm>
            <a:off x="152400" y="1364852"/>
            <a:ext cx="8839200" cy="946711"/>
          </a:xfrm>
          <a:prstGeom prst="rect">
            <a:avLst/>
          </a:prstGeom>
          <a:ln w="76200">
            <a:solidFill>
              <a:schemeClr val="accent1"/>
            </a:solidFill>
          </a:ln>
        </p:spPr>
      </p:pic>
      <p:sp>
        <p:nvSpPr>
          <p:cNvPr id="9" name="Rectangle 8">
            <a:extLst>
              <a:ext uri="{FF2B5EF4-FFF2-40B4-BE49-F238E27FC236}">
                <a16:creationId xmlns:a16="http://schemas.microsoft.com/office/drawing/2014/main" id="{CF0B95AD-ED07-4094-8BE3-CA9F823280FC}"/>
              </a:ext>
            </a:extLst>
          </p:cNvPr>
          <p:cNvSpPr/>
          <p:nvPr/>
        </p:nvSpPr>
        <p:spPr>
          <a:xfrm>
            <a:off x="592668" y="4075738"/>
            <a:ext cx="8059420" cy="254256"/>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422F3B39-6820-4DBC-BF3C-73D5DD8F73D0}"/>
              </a:ext>
            </a:extLst>
          </p:cNvPr>
          <p:cNvSpPr/>
          <p:nvPr/>
        </p:nvSpPr>
        <p:spPr>
          <a:xfrm>
            <a:off x="2895600" y="2724150"/>
            <a:ext cx="5785556" cy="198120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60641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5"/>
                                        </p:tgtEl>
                                      </p:cBhvr>
                                    </p:animEffect>
                                    <p:set>
                                      <p:cBhvr>
                                        <p:cTn id="10" dur="1" fill="hold">
                                          <p:stCondLst>
                                            <p:cond delay="499"/>
                                          </p:stCondLst>
                                        </p:cTn>
                                        <p:tgtEl>
                                          <p:spTgt spid="5"/>
                                        </p:tgtEl>
                                        <p:attrNameLst>
                                          <p:attrName>style.visibility</p:attrName>
                                        </p:attrNameLst>
                                      </p:cBhvr>
                                      <p:to>
                                        <p:strVal val="hidden"/>
                                      </p:to>
                                    </p:set>
                                  </p:childTnLst>
                                </p:cTn>
                              </p:par>
                              <p:par>
                                <p:cTn id="11" presetID="10"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animBg="1"/>
      <p:bldP spid="10"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020490"/>
            <a:ext cx="7772400" cy="1102519"/>
          </a:xfrm>
        </p:spPr>
        <p:txBody>
          <a:bodyPr/>
          <a:lstStyle/>
          <a:p>
            <a:r>
              <a:rPr lang="en-US" dirty="0"/>
              <a:t>SURVEY</a:t>
            </a:r>
          </a:p>
        </p:txBody>
      </p:sp>
    </p:spTree>
    <p:extLst>
      <p:ext uri="{BB962C8B-B14F-4D97-AF65-F5344CB8AC3E}">
        <p14:creationId xmlns:p14="http://schemas.microsoft.com/office/powerpoint/2010/main" val="24566831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504950"/>
            <a:ext cx="8229600" cy="3276600"/>
          </a:xfrm>
        </p:spPr>
        <p:txBody>
          <a:bodyPr>
            <a:normAutofit/>
          </a:bodyPr>
          <a:lstStyle/>
          <a:p>
            <a:pPr marL="0" indent="0">
              <a:buNone/>
            </a:pPr>
            <a:r>
              <a:rPr lang="en-US" sz="2400" dirty="0"/>
              <a:t>Which of the following is a Hypertext Transfer Protocol (HTTP) request method [1]?</a:t>
            </a:r>
          </a:p>
          <a:p>
            <a:pPr marL="457200" indent="-457200">
              <a:buFont typeface="+mj-lt"/>
              <a:buAutoNum type="alphaUcPeriod"/>
            </a:pPr>
            <a:r>
              <a:rPr lang="en-US" sz="2400" dirty="0"/>
              <a:t>GET</a:t>
            </a:r>
          </a:p>
          <a:p>
            <a:pPr marL="457200" indent="-457200">
              <a:buFont typeface="+mj-lt"/>
              <a:buAutoNum type="alphaUcPeriod"/>
            </a:pPr>
            <a:r>
              <a:rPr lang="en-US" sz="2400" dirty="0"/>
              <a:t>GIMME’</a:t>
            </a:r>
          </a:p>
          <a:p>
            <a:pPr marL="457200" indent="-457200">
              <a:buFont typeface="+mj-lt"/>
              <a:buAutoNum type="alphaUcPeriod"/>
            </a:pPr>
            <a:r>
              <a:rPr lang="en-US" sz="2400" dirty="0"/>
              <a:t>IT’S MINE</a:t>
            </a:r>
          </a:p>
          <a:p>
            <a:pPr marL="457200" indent="-457200">
              <a:buFont typeface="+mj-lt"/>
              <a:buAutoNum type="alphaUcPeriod"/>
            </a:pPr>
            <a:r>
              <a:rPr lang="en-US" sz="2400" dirty="0"/>
              <a:t>RETRIEVE</a:t>
            </a:r>
          </a:p>
        </p:txBody>
      </p:sp>
      <p:sp>
        <p:nvSpPr>
          <p:cNvPr id="3" name="Title 2">
            <a:extLst>
              <a:ext uri="{FF2B5EF4-FFF2-40B4-BE49-F238E27FC236}">
                <a16:creationId xmlns:a16="http://schemas.microsoft.com/office/drawing/2014/main" id="{FB4C6C0D-CDA1-43E3-8CDA-F4D3F58AC9C7}"/>
              </a:ext>
            </a:extLst>
          </p:cNvPr>
          <p:cNvSpPr>
            <a:spLocks noGrp="1"/>
          </p:cNvSpPr>
          <p:nvPr>
            <p:ph type="title" idx="4294967295"/>
          </p:nvPr>
        </p:nvSpPr>
        <p:spPr>
          <a:xfrm>
            <a:off x="628650" y="895350"/>
            <a:ext cx="7886700" cy="495907"/>
          </a:xfrm>
          <a:prstGeom prst="rect">
            <a:avLst/>
          </a:prstGeom>
        </p:spPr>
        <p:txBody>
          <a:bodyPr/>
          <a:lstStyle/>
          <a:p>
            <a:r>
              <a:rPr lang="en-US" sz="3200" dirty="0"/>
              <a:t>Survey Question</a:t>
            </a:r>
          </a:p>
        </p:txBody>
      </p:sp>
      <p:sp>
        <p:nvSpPr>
          <p:cNvPr id="4" name="Rectangle 3">
            <a:extLst>
              <a:ext uri="{FF2B5EF4-FFF2-40B4-BE49-F238E27FC236}">
                <a16:creationId xmlns:a16="http://schemas.microsoft.com/office/drawing/2014/main" id="{67E10179-023D-40FC-8F86-E7498D20F51B}"/>
              </a:ext>
            </a:extLst>
          </p:cNvPr>
          <p:cNvSpPr/>
          <p:nvPr/>
        </p:nvSpPr>
        <p:spPr>
          <a:xfrm>
            <a:off x="0" y="4866501"/>
            <a:ext cx="9144000" cy="276999"/>
          </a:xfrm>
          <a:prstGeom prst="rect">
            <a:avLst/>
          </a:prstGeom>
        </p:spPr>
        <p:txBody>
          <a:bodyPr wrap="square">
            <a:spAutoFit/>
          </a:bodyPr>
          <a:lstStyle/>
          <a:p>
            <a:r>
              <a:rPr lang="en-US" sz="1200" dirty="0"/>
              <a:t>[1] Internet RFC 2616: Hypertext Transfer Protocol -- HTTP/1.1. https://www.w3.org/Protocols/rfc2616/rfc2616.html.</a:t>
            </a:r>
          </a:p>
        </p:txBody>
      </p:sp>
    </p:spTree>
    <p:extLst>
      <p:ext uri="{BB962C8B-B14F-4D97-AF65-F5344CB8AC3E}">
        <p14:creationId xmlns:p14="http://schemas.microsoft.com/office/powerpoint/2010/main" val="34555537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504950"/>
            <a:ext cx="8229600" cy="3276600"/>
          </a:xfrm>
        </p:spPr>
        <p:txBody>
          <a:bodyPr>
            <a:normAutofit/>
          </a:bodyPr>
          <a:lstStyle/>
          <a:p>
            <a:pPr marL="0" indent="0">
              <a:buNone/>
            </a:pPr>
            <a:r>
              <a:rPr lang="en-US" sz="2400" dirty="0"/>
              <a:t>Which of the following is a Hypertext Transfer Protocol (HTTP) request method [1]?</a:t>
            </a:r>
          </a:p>
          <a:p>
            <a:pPr marL="457200" indent="-457200">
              <a:buFont typeface="+mj-lt"/>
              <a:buAutoNum type="alphaUcPeriod"/>
            </a:pPr>
            <a:r>
              <a:rPr lang="en-US" sz="2400" b="1" dirty="0">
                <a:solidFill>
                  <a:srgbClr val="00B050"/>
                </a:solidFill>
              </a:rPr>
              <a:t>GET</a:t>
            </a:r>
          </a:p>
          <a:p>
            <a:pPr marL="457200" indent="-457200">
              <a:buFont typeface="+mj-lt"/>
              <a:buAutoNum type="alphaUcPeriod"/>
            </a:pPr>
            <a:r>
              <a:rPr lang="en-US" sz="2400" strike="sngStrike" dirty="0">
                <a:solidFill>
                  <a:srgbClr val="FF0000"/>
                </a:solidFill>
              </a:rPr>
              <a:t>GIMME’</a:t>
            </a:r>
          </a:p>
          <a:p>
            <a:pPr marL="457200" indent="-457200">
              <a:buFont typeface="+mj-lt"/>
              <a:buAutoNum type="alphaUcPeriod"/>
            </a:pPr>
            <a:r>
              <a:rPr lang="en-US" sz="2400" strike="sngStrike" dirty="0">
                <a:solidFill>
                  <a:srgbClr val="FF0000"/>
                </a:solidFill>
              </a:rPr>
              <a:t>IT’S MINE</a:t>
            </a:r>
          </a:p>
          <a:p>
            <a:pPr marL="457200" indent="-457200">
              <a:buFont typeface="+mj-lt"/>
              <a:buAutoNum type="alphaUcPeriod"/>
            </a:pPr>
            <a:r>
              <a:rPr lang="en-US" sz="2400" strike="sngStrike" dirty="0">
                <a:solidFill>
                  <a:srgbClr val="FF0000"/>
                </a:solidFill>
              </a:rPr>
              <a:t>RETRIEVE</a:t>
            </a:r>
          </a:p>
        </p:txBody>
      </p:sp>
      <p:sp>
        <p:nvSpPr>
          <p:cNvPr id="3" name="Title 2">
            <a:extLst>
              <a:ext uri="{FF2B5EF4-FFF2-40B4-BE49-F238E27FC236}">
                <a16:creationId xmlns:a16="http://schemas.microsoft.com/office/drawing/2014/main" id="{FB4C6C0D-CDA1-43E3-8CDA-F4D3F58AC9C7}"/>
              </a:ext>
            </a:extLst>
          </p:cNvPr>
          <p:cNvSpPr>
            <a:spLocks noGrp="1"/>
          </p:cNvSpPr>
          <p:nvPr>
            <p:ph type="title" idx="4294967295"/>
          </p:nvPr>
        </p:nvSpPr>
        <p:spPr>
          <a:xfrm>
            <a:off x="628650" y="895350"/>
            <a:ext cx="7886700" cy="495907"/>
          </a:xfrm>
          <a:prstGeom prst="rect">
            <a:avLst/>
          </a:prstGeom>
        </p:spPr>
        <p:txBody>
          <a:bodyPr/>
          <a:lstStyle/>
          <a:p>
            <a:r>
              <a:rPr lang="en-US" sz="3200" dirty="0"/>
              <a:t>Survey Question</a:t>
            </a:r>
          </a:p>
        </p:txBody>
      </p:sp>
      <p:sp>
        <p:nvSpPr>
          <p:cNvPr id="4" name="Rectangle 3">
            <a:extLst>
              <a:ext uri="{FF2B5EF4-FFF2-40B4-BE49-F238E27FC236}">
                <a16:creationId xmlns:a16="http://schemas.microsoft.com/office/drawing/2014/main" id="{67E10179-023D-40FC-8F86-E7498D20F51B}"/>
              </a:ext>
            </a:extLst>
          </p:cNvPr>
          <p:cNvSpPr/>
          <p:nvPr/>
        </p:nvSpPr>
        <p:spPr>
          <a:xfrm>
            <a:off x="0" y="4866501"/>
            <a:ext cx="9144000" cy="276999"/>
          </a:xfrm>
          <a:prstGeom prst="rect">
            <a:avLst/>
          </a:prstGeom>
        </p:spPr>
        <p:txBody>
          <a:bodyPr wrap="square">
            <a:spAutoFit/>
          </a:bodyPr>
          <a:lstStyle/>
          <a:p>
            <a:r>
              <a:rPr lang="en-US" sz="1200" dirty="0"/>
              <a:t>[1] Internet RFC 2616: Hypertext Transfer Protocol -- HTTP/1.1, https://www.w3.org/Protocols/rfc2616/rfc2616.html.</a:t>
            </a:r>
          </a:p>
        </p:txBody>
      </p:sp>
      <p:pic>
        <p:nvPicPr>
          <p:cNvPr id="5" name="Picture 4">
            <a:extLst>
              <a:ext uri="{FF2B5EF4-FFF2-40B4-BE49-F238E27FC236}">
                <a16:creationId xmlns:a16="http://schemas.microsoft.com/office/drawing/2014/main" id="{1AFC8971-FB52-4ACF-A78D-EA98B2683E55}"/>
              </a:ext>
            </a:extLst>
          </p:cNvPr>
          <p:cNvPicPr>
            <a:picLocks noChangeAspect="1"/>
          </p:cNvPicPr>
          <p:nvPr/>
        </p:nvPicPr>
        <p:blipFill rotWithShape="1">
          <a:blip r:embed="rId2"/>
          <a:srcRect b="36739"/>
          <a:stretch/>
        </p:blipFill>
        <p:spPr>
          <a:xfrm>
            <a:off x="4495800" y="1970041"/>
            <a:ext cx="3239691" cy="2845731"/>
          </a:xfrm>
          <a:prstGeom prst="rect">
            <a:avLst/>
          </a:prstGeom>
          <a:ln>
            <a:solidFill>
              <a:schemeClr val="accent1"/>
            </a:solidFill>
          </a:ln>
        </p:spPr>
      </p:pic>
      <p:sp>
        <p:nvSpPr>
          <p:cNvPr id="6" name="Freeform: Shape 5">
            <a:extLst>
              <a:ext uri="{FF2B5EF4-FFF2-40B4-BE49-F238E27FC236}">
                <a16:creationId xmlns:a16="http://schemas.microsoft.com/office/drawing/2014/main" id="{EF36AD6A-1839-48E7-9274-31ECF7B461AE}"/>
              </a:ext>
            </a:extLst>
          </p:cNvPr>
          <p:cNvSpPr/>
          <p:nvPr/>
        </p:nvSpPr>
        <p:spPr>
          <a:xfrm>
            <a:off x="1610360" y="2508956"/>
            <a:ext cx="3007360" cy="1687124"/>
          </a:xfrm>
          <a:custGeom>
            <a:avLst/>
            <a:gdLst>
              <a:gd name="connsiteX0" fmla="*/ 0 w 3007360"/>
              <a:gd name="connsiteY0" fmla="*/ 56444 h 1687124"/>
              <a:gd name="connsiteX1" fmla="*/ 1742440 w 3007360"/>
              <a:gd name="connsiteY1" fmla="*/ 97084 h 1687124"/>
              <a:gd name="connsiteX2" fmla="*/ 1422400 w 3007360"/>
              <a:gd name="connsiteY2" fmla="*/ 955604 h 1687124"/>
              <a:gd name="connsiteX3" fmla="*/ 3007360 w 3007360"/>
              <a:gd name="connsiteY3" fmla="*/ 1687124 h 1687124"/>
            </a:gdLst>
            <a:ahLst/>
            <a:cxnLst>
              <a:cxn ang="0">
                <a:pos x="connsiteX0" y="connsiteY0"/>
              </a:cxn>
              <a:cxn ang="0">
                <a:pos x="connsiteX1" y="connsiteY1"/>
              </a:cxn>
              <a:cxn ang="0">
                <a:pos x="connsiteX2" y="connsiteY2"/>
              </a:cxn>
              <a:cxn ang="0">
                <a:pos x="connsiteX3" y="connsiteY3"/>
              </a:cxn>
            </a:cxnLst>
            <a:rect l="l" t="t" r="r" b="b"/>
            <a:pathLst>
              <a:path w="3007360" h="1687124">
                <a:moveTo>
                  <a:pt x="0" y="56444"/>
                </a:moveTo>
                <a:cubicBezTo>
                  <a:pt x="752686" y="1834"/>
                  <a:pt x="1505373" y="-52776"/>
                  <a:pt x="1742440" y="97084"/>
                </a:cubicBezTo>
                <a:cubicBezTo>
                  <a:pt x="1979507" y="246944"/>
                  <a:pt x="1211580" y="690597"/>
                  <a:pt x="1422400" y="955604"/>
                </a:cubicBezTo>
                <a:cubicBezTo>
                  <a:pt x="1633220" y="1220611"/>
                  <a:pt x="2320290" y="1453867"/>
                  <a:pt x="3007360" y="1687124"/>
                </a:cubicBezTo>
              </a:path>
            </a:pathLst>
          </a:custGeom>
          <a:noFill/>
          <a:ln>
            <a:solidFill>
              <a:srgbClr val="00B050"/>
            </a:solidFill>
            <a:headEnd type="none" w="med" len="med"/>
            <a:tailEnd type="triangl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772266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B4C6C0D-CDA1-43E3-8CDA-F4D3F58AC9C7}"/>
              </a:ext>
            </a:extLst>
          </p:cNvPr>
          <p:cNvSpPr>
            <a:spLocks noGrp="1"/>
          </p:cNvSpPr>
          <p:nvPr>
            <p:ph type="title" idx="4294967295"/>
          </p:nvPr>
        </p:nvSpPr>
        <p:spPr>
          <a:xfrm>
            <a:off x="628650" y="895350"/>
            <a:ext cx="7886700" cy="495907"/>
          </a:xfrm>
          <a:prstGeom prst="rect">
            <a:avLst/>
          </a:prstGeom>
        </p:spPr>
        <p:txBody>
          <a:bodyPr/>
          <a:lstStyle/>
          <a:p>
            <a:r>
              <a:rPr lang="en-US" sz="3200" dirty="0"/>
              <a:t>www.cnn.com (home page)</a:t>
            </a:r>
          </a:p>
        </p:txBody>
      </p:sp>
      <p:graphicFrame>
        <p:nvGraphicFramePr>
          <p:cNvPr id="7" name="Table 6">
            <a:extLst>
              <a:ext uri="{FF2B5EF4-FFF2-40B4-BE49-F238E27FC236}">
                <a16:creationId xmlns:a16="http://schemas.microsoft.com/office/drawing/2014/main" id="{F748FD0A-65EB-4DA4-8753-F50EF102B6DE}"/>
              </a:ext>
            </a:extLst>
          </p:cNvPr>
          <p:cNvGraphicFramePr>
            <a:graphicFrameLocks noGrp="1"/>
          </p:cNvGraphicFramePr>
          <p:nvPr>
            <p:extLst>
              <p:ext uri="{D42A27DB-BD31-4B8C-83A1-F6EECF244321}">
                <p14:modId xmlns:p14="http://schemas.microsoft.com/office/powerpoint/2010/main" val="3375261371"/>
              </p:ext>
            </p:extLst>
          </p:nvPr>
        </p:nvGraphicFramePr>
        <p:xfrm>
          <a:off x="990600" y="2207260"/>
          <a:ext cx="7162800" cy="741680"/>
        </p:xfrm>
        <a:graphic>
          <a:graphicData uri="http://schemas.openxmlformats.org/drawingml/2006/table">
            <a:tbl>
              <a:tblPr firstRow="1" bandRow="1">
                <a:tableStyleId>{5940675A-B579-460E-94D1-54222C63F5DA}</a:tableStyleId>
              </a:tblPr>
              <a:tblGrid>
                <a:gridCol w="5943600">
                  <a:extLst>
                    <a:ext uri="{9D8B030D-6E8A-4147-A177-3AD203B41FA5}">
                      <a16:colId xmlns:a16="http://schemas.microsoft.com/office/drawing/2014/main" val="1997312122"/>
                    </a:ext>
                  </a:extLst>
                </a:gridCol>
                <a:gridCol w="1219200">
                  <a:extLst>
                    <a:ext uri="{9D8B030D-6E8A-4147-A177-3AD203B41FA5}">
                      <a16:colId xmlns:a16="http://schemas.microsoft.com/office/drawing/2014/main" val="985064821"/>
                    </a:ext>
                  </a:extLst>
                </a:gridCol>
              </a:tblGrid>
              <a:tr h="370840">
                <a:tc>
                  <a:txBody>
                    <a:bodyPr/>
                    <a:lstStyle/>
                    <a:p>
                      <a:r>
                        <a:rPr lang="en-US" dirty="0"/>
                        <a:t>HTTP GET requests required to render CNN home page</a:t>
                      </a:r>
                    </a:p>
                  </a:txBody>
                  <a:tcPr/>
                </a:tc>
                <a:tc>
                  <a:txBody>
                    <a:bodyPr/>
                    <a:lstStyle/>
                    <a:p>
                      <a:pPr algn="r"/>
                      <a:r>
                        <a:rPr lang="en-US" dirty="0"/>
                        <a:t>~400</a:t>
                      </a:r>
                    </a:p>
                  </a:txBody>
                  <a:tcPr/>
                </a:tc>
                <a:extLst>
                  <a:ext uri="{0D108BD9-81ED-4DB2-BD59-A6C34878D82A}">
                    <a16:rowId xmlns:a16="http://schemas.microsoft.com/office/drawing/2014/main" val="2893351740"/>
                  </a:ext>
                </a:extLst>
              </a:tr>
              <a:tr h="370840">
                <a:tc>
                  <a:txBody>
                    <a:bodyPr/>
                    <a:lstStyle/>
                    <a:p>
                      <a:r>
                        <a:rPr lang="en-US" b="1" dirty="0"/>
                        <a:t>number of those request that are web service requests</a:t>
                      </a:r>
                    </a:p>
                  </a:txBody>
                  <a:tcPr/>
                </a:tc>
                <a:tc>
                  <a:txBody>
                    <a:bodyPr/>
                    <a:lstStyle/>
                    <a:p>
                      <a:pPr algn="r"/>
                      <a:r>
                        <a:rPr lang="en-US" b="1" dirty="0"/>
                        <a:t>~40</a:t>
                      </a:r>
                    </a:p>
                  </a:txBody>
                  <a:tcPr/>
                </a:tc>
                <a:extLst>
                  <a:ext uri="{0D108BD9-81ED-4DB2-BD59-A6C34878D82A}">
                    <a16:rowId xmlns:a16="http://schemas.microsoft.com/office/drawing/2014/main" val="3995269336"/>
                  </a:ext>
                </a:extLst>
              </a:tr>
            </a:tbl>
          </a:graphicData>
        </a:graphic>
      </p:graphicFrame>
      <p:sp>
        <p:nvSpPr>
          <p:cNvPr id="8" name="Rectangle 7">
            <a:extLst>
              <a:ext uri="{FF2B5EF4-FFF2-40B4-BE49-F238E27FC236}">
                <a16:creationId xmlns:a16="http://schemas.microsoft.com/office/drawing/2014/main" id="{7165F0A6-0DD9-4E24-95E4-009D11FBA376}"/>
              </a:ext>
            </a:extLst>
          </p:cNvPr>
          <p:cNvSpPr/>
          <p:nvPr/>
        </p:nvSpPr>
        <p:spPr>
          <a:xfrm>
            <a:off x="980440" y="3107438"/>
            <a:ext cx="4572000" cy="646331"/>
          </a:xfrm>
          <a:prstGeom prst="rect">
            <a:avLst/>
          </a:prstGeom>
        </p:spPr>
        <p:txBody>
          <a:bodyPr>
            <a:spAutoFit/>
          </a:bodyPr>
          <a:lstStyle/>
          <a:p>
            <a:r>
              <a:rPr lang="en-US" dirty="0"/>
              <a:t>Web services are likely already a big part of your life as a consumer of internet services.</a:t>
            </a:r>
          </a:p>
        </p:txBody>
      </p:sp>
      <p:sp>
        <p:nvSpPr>
          <p:cNvPr id="9" name="Arrow: Curved Right 8">
            <a:extLst>
              <a:ext uri="{FF2B5EF4-FFF2-40B4-BE49-F238E27FC236}">
                <a16:creationId xmlns:a16="http://schemas.microsoft.com/office/drawing/2014/main" id="{58FC05C0-1018-46F7-9349-75F11B6E0DA4}"/>
              </a:ext>
            </a:extLst>
          </p:cNvPr>
          <p:cNvSpPr/>
          <p:nvPr/>
        </p:nvSpPr>
        <p:spPr>
          <a:xfrm>
            <a:off x="152400" y="2495550"/>
            <a:ext cx="762000" cy="1219200"/>
          </a:xfrm>
          <a:prstGeom prst="curvedRightArrow">
            <a:avLst>
              <a:gd name="adj1" fmla="val 25000"/>
              <a:gd name="adj2" fmla="val 58400"/>
              <a:gd name="adj3" fmla="val 25000"/>
            </a:avLst>
          </a:prstGeom>
          <a:solidFill>
            <a:srgbClr val="4BC4C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pic>
        <p:nvPicPr>
          <p:cNvPr id="10" name="Picture 9">
            <a:extLst>
              <a:ext uri="{FF2B5EF4-FFF2-40B4-BE49-F238E27FC236}">
                <a16:creationId xmlns:a16="http://schemas.microsoft.com/office/drawing/2014/main" id="{D1802560-08E8-4301-8FF9-9DF043A6DE99}"/>
              </a:ext>
            </a:extLst>
          </p:cNvPr>
          <p:cNvPicPr>
            <a:picLocks noChangeAspect="1"/>
          </p:cNvPicPr>
          <p:nvPr/>
        </p:nvPicPr>
        <p:blipFill>
          <a:blip r:embed="rId3"/>
          <a:stretch>
            <a:fillRect/>
          </a:stretch>
        </p:blipFill>
        <p:spPr>
          <a:xfrm>
            <a:off x="228600" y="4025740"/>
            <a:ext cx="8686800" cy="699395"/>
          </a:xfrm>
          <a:prstGeom prst="rect">
            <a:avLst/>
          </a:prstGeom>
          <a:ln>
            <a:solidFill>
              <a:schemeClr val="accent1">
                <a:shade val="95000"/>
                <a:satMod val="105000"/>
              </a:schemeClr>
            </a:solidFill>
          </a:ln>
        </p:spPr>
      </p:pic>
    </p:spTree>
    <p:extLst>
      <p:ext uri="{BB962C8B-B14F-4D97-AF65-F5344CB8AC3E}">
        <p14:creationId xmlns:p14="http://schemas.microsoft.com/office/powerpoint/2010/main" val="25798621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020490"/>
            <a:ext cx="7772400" cy="1102519"/>
          </a:xfrm>
        </p:spPr>
        <p:txBody>
          <a:bodyPr/>
          <a:lstStyle/>
          <a:p>
            <a:r>
              <a:rPr lang="en-US" dirty="0"/>
              <a:t>CLINICAL DECISION SUPPORT</a:t>
            </a:r>
          </a:p>
        </p:txBody>
      </p:sp>
    </p:spTree>
    <p:extLst>
      <p:ext uri="{BB962C8B-B14F-4D97-AF65-F5344CB8AC3E}">
        <p14:creationId xmlns:p14="http://schemas.microsoft.com/office/powerpoint/2010/main" val="12377445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2551</TotalTime>
  <Words>3869</Words>
  <Application>Microsoft Office PowerPoint</Application>
  <PresentationFormat>On-screen Show (16:9)</PresentationFormat>
  <Paragraphs>393</Paragraphs>
  <Slides>49</Slides>
  <Notes>29</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49</vt:i4>
      </vt:variant>
    </vt:vector>
  </HeadingPairs>
  <TitlesOfParts>
    <vt:vector size="55" baseType="lpstr">
      <vt:lpstr>Arial</vt:lpstr>
      <vt:lpstr>Calibri</vt:lpstr>
      <vt:lpstr>Courier New</vt:lpstr>
      <vt:lpstr>Times New Roman</vt:lpstr>
      <vt:lpstr>Office Theme</vt:lpstr>
      <vt:lpstr>Custom Design</vt:lpstr>
      <vt:lpstr>Hot Topic: Analytics &amp; Algorithms Web Service-based Clinical Decision Support</vt:lpstr>
      <vt:lpstr>DISCLOSURES</vt:lpstr>
      <vt:lpstr>Learning Objectives</vt:lpstr>
      <vt:lpstr>Conclusion</vt:lpstr>
      <vt:lpstr>SURVEY</vt:lpstr>
      <vt:lpstr>Survey Question</vt:lpstr>
      <vt:lpstr>Survey Question</vt:lpstr>
      <vt:lpstr>www.cnn.com (home page)</vt:lpstr>
      <vt:lpstr>CLINICAL DECISION SUPPORT</vt:lpstr>
      <vt:lpstr>Clinical Decision Support</vt:lpstr>
      <vt:lpstr>Common Examples of CDS</vt:lpstr>
      <vt:lpstr>5 “Rights” of Clinical Decision Support [1]</vt:lpstr>
      <vt:lpstr>PowerPoint Presentation</vt:lpstr>
      <vt:lpstr>PowerPoint Presentation</vt:lpstr>
      <vt:lpstr>PowerPoint Presentation</vt:lpstr>
      <vt:lpstr>PowerPoint Presentation</vt:lpstr>
      <vt:lpstr>How do we get out-of-the box CDS?</vt:lpstr>
      <vt:lpstr>REST WEB SERVICES</vt:lpstr>
      <vt:lpstr>Web Page Request (in English)</vt:lpstr>
      <vt:lpstr>Web Page Request (in HTTP)</vt:lpstr>
      <vt:lpstr>Web Service Request (in English)</vt:lpstr>
      <vt:lpstr>Web Service Request (in HTTP)</vt:lpstr>
      <vt:lpstr>PowerPoint Presentation</vt:lpstr>
      <vt:lpstr>PowerPoint Presentation</vt:lpstr>
      <vt:lpstr>PowerPoint Presentation</vt:lpstr>
      <vt:lpstr>Web Service Endpoints Accept JSON‡ Requests</vt:lpstr>
      <vt:lpstr>REST Web Services are Widely Supported</vt:lpstr>
      <vt:lpstr>REST Web Services are Emerging for Clinical Data</vt:lpstr>
      <vt:lpstr>HL7 Fast Healthcare Interoperability Resources (FHIR)</vt:lpstr>
      <vt:lpstr>HEURISTIC ALGORITHM AS A REST WEB SERVICE EXAMPLE #1:  Electronic Compatibility Assessment using HLA-DPB1 Hypervariable Regions  (Google Cloud deployment) https://rest.hlatools.org/hladpb1 (source code) https://github.com/ghsmith/hladpb1</vt:lpstr>
      <vt:lpstr>DPB1 Background</vt:lpstr>
      <vt:lpstr>DPB1 Structure</vt:lpstr>
      <vt:lpstr>DPB1 Hypervariable Regions</vt:lpstr>
      <vt:lpstr>Full Citations from Previous Slide</vt:lpstr>
      <vt:lpstr>DPB1 Heuristic</vt:lpstr>
      <vt:lpstr>DPB1 REST Web Services Resources</vt:lpstr>
      <vt:lpstr>DPB1 REST Web Services Demonstration HTML5 Application</vt:lpstr>
      <vt:lpstr>DPB1 REST Web Services Request Sequence</vt:lpstr>
      <vt:lpstr>DPB1 REST Web Services Mobile Demonstration Application</vt:lpstr>
      <vt:lpstr>HEURISTIC ALGORITHM AS A REST WEB SERVICE EXAMPLE #2:  Electronic Compatibility Assessment using Epitope Registry Epitopes  (Google Cloud deployment) not publicly accessible (source code) https://github.com/ghsmith/epitopeFinder</vt:lpstr>
      <vt:lpstr>Epitope Background</vt:lpstr>
      <vt:lpstr>Epitope Background</vt:lpstr>
      <vt:lpstr>Sophisticated Filtering for Mismatched Epitopes</vt:lpstr>
      <vt:lpstr>Epitope Heuristic Example</vt:lpstr>
      <vt:lpstr>Epitope Heuristic</vt:lpstr>
      <vt:lpstr>Epitope Heuristic Example</vt:lpstr>
      <vt:lpstr>Epitope REST Web Services Resources</vt:lpstr>
      <vt:lpstr>Epitope Demo HTML5 Application</vt:lpstr>
      <vt:lpstr>Epitope Demo HTML5 Application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AH</dc:creator>
  <cp:lastModifiedBy>Smith, Geoffrey Hughes</cp:lastModifiedBy>
  <cp:revision>250</cp:revision>
  <dcterms:created xsi:type="dcterms:W3CDTF">2016-08-03T12:57:37Z</dcterms:created>
  <dcterms:modified xsi:type="dcterms:W3CDTF">2018-09-24T03:12:55Z</dcterms:modified>
</cp:coreProperties>
</file>